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notesSlides/notesSlide2.xml" ContentType="application/vnd.openxmlformats-officedocument.presentationml.notesSlide+xml"/>
  <Override PartName="/ppt/embeddings/oleObject14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258" r:id="rId4"/>
    <p:sldId id="259" r:id="rId5"/>
    <p:sldId id="264" r:id="rId6"/>
    <p:sldId id="261" r:id="rId7"/>
    <p:sldId id="262" r:id="rId8"/>
    <p:sldId id="263" r:id="rId9"/>
    <p:sldId id="260" r:id="rId10"/>
    <p:sldId id="273" r:id="rId11"/>
    <p:sldId id="271" r:id="rId12"/>
    <p:sldId id="272" r:id="rId13"/>
    <p:sldId id="279" r:id="rId14"/>
    <p:sldId id="275" r:id="rId15"/>
    <p:sldId id="276" r:id="rId16"/>
    <p:sldId id="277" r:id="rId17"/>
    <p:sldId id="278" r:id="rId18"/>
    <p:sldId id="265" r:id="rId19"/>
    <p:sldId id="266" r:id="rId20"/>
    <p:sldId id="267" r:id="rId21"/>
    <p:sldId id="268" r:id="rId22"/>
    <p:sldId id="269" r:id="rId23"/>
    <p:sldId id="280" r:id="rId24"/>
    <p:sldId id="289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90" r:id="rId34"/>
    <p:sldId id="292" r:id="rId35"/>
    <p:sldId id="293" r:id="rId36"/>
    <p:sldId id="294" r:id="rId37"/>
    <p:sldId id="295" r:id="rId38"/>
    <p:sldId id="291" r:id="rId39"/>
    <p:sldId id="296" r:id="rId40"/>
    <p:sldId id="298" r:id="rId41"/>
    <p:sldId id="299" r:id="rId42"/>
    <p:sldId id="300" r:id="rId43"/>
    <p:sldId id="303" r:id="rId44"/>
    <p:sldId id="301" r:id="rId45"/>
    <p:sldId id="302" r:id="rId46"/>
    <p:sldId id="304" r:id="rId47"/>
    <p:sldId id="305" r:id="rId48"/>
    <p:sldId id="306" r:id="rId49"/>
    <p:sldId id="307" r:id="rId50"/>
    <p:sldId id="297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8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interSettings" Target="printerSettings/printerSettings1.bin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Relationship Id="rId2" Type="http://schemas.openxmlformats.org/officeDocument/2006/relationships/image" Target="../media/image1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png>
</file>

<file path=ppt/media/image17.png>
</file>

<file path=ppt/media/image18.png>
</file>

<file path=ppt/media/image19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E79476-7FA8-3244-9FFE-C3A1D556276A}" type="datetimeFigureOut">
              <a:rPr lang="en-US" smtClean="0"/>
              <a:t>2/16/15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DF183-612F-F74F-9B3B-E53EE56A09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17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 = </a:t>
            </a:r>
            <a:r>
              <a:rPr lang="en-US" dirty="0" err="1" smtClean="0"/>
              <a:t>cumsum</a:t>
            </a:r>
            <a:r>
              <a:rPr lang="en-US" dirty="0" smtClean="0"/>
              <a:t>(</a:t>
            </a:r>
            <a:r>
              <a:rPr lang="en-US" dirty="0" err="1" smtClean="0"/>
              <a:t>rnorm</a:t>
            </a:r>
            <a:r>
              <a:rPr lang="en-US" dirty="0" smtClean="0"/>
              <a:t>(100))</a:t>
            </a:r>
          </a:p>
          <a:p>
            <a:endParaRPr lang="en-US" dirty="0" smtClean="0"/>
          </a:p>
          <a:p>
            <a:r>
              <a:rPr lang="en-US" dirty="0" smtClean="0"/>
              <a:t>plot(y, type="</a:t>
            </a:r>
            <a:r>
              <a:rPr lang="en-US" dirty="0" err="1" smtClean="0"/>
              <a:t>l",col</a:t>
            </a:r>
            <a:r>
              <a:rPr lang="en-US" dirty="0" smtClean="0"/>
              <a:t>="blue1",lwd=3,ylim=c(-7,15),</a:t>
            </a:r>
            <a:r>
              <a:rPr lang="en-US" dirty="0" err="1" smtClean="0"/>
              <a:t>ylab</a:t>
            </a:r>
            <a:r>
              <a:rPr lang="en-US" dirty="0" smtClean="0"/>
              <a:t>="Response", </a:t>
            </a:r>
            <a:r>
              <a:rPr lang="en-US" dirty="0" err="1" smtClean="0"/>
              <a:t>xlab</a:t>
            </a:r>
            <a:r>
              <a:rPr lang="en-US" dirty="0" smtClean="0"/>
              <a:t>= "Time")</a:t>
            </a:r>
          </a:p>
          <a:p>
            <a:r>
              <a:rPr lang="en-US" dirty="0" smtClean="0"/>
              <a:t>y2 = y + 5 + </a:t>
            </a:r>
            <a:r>
              <a:rPr lang="en-US" dirty="0" err="1" smtClean="0"/>
              <a:t>rnorm</a:t>
            </a:r>
            <a:r>
              <a:rPr lang="en-US" dirty="0" smtClean="0"/>
              <a:t>(length(y),0,1)</a:t>
            </a:r>
          </a:p>
          <a:p>
            <a:r>
              <a:rPr lang="en-US" dirty="0" smtClean="0"/>
              <a:t>y2[sample(</a:t>
            </a:r>
            <a:r>
              <a:rPr lang="en-US" dirty="0" err="1" smtClean="0"/>
              <a:t>seq</a:t>
            </a:r>
            <a:r>
              <a:rPr lang="en-US" dirty="0" smtClean="0"/>
              <a:t>(1,length(y2)),size=65,replace=F)]=NA</a:t>
            </a:r>
          </a:p>
          <a:p>
            <a:r>
              <a:rPr lang="en-US" dirty="0" smtClean="0"/>
              <a:t>points(y2,col="tomato1",lwd=3)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DF183-612F-F74F-9B3B-E53EE56A099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3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library(fields)</a:t>
            </a:r>
          </a:p>
          <a:p>
            <a:r>
              <a:rPr lang="en-US" dirty="0" smtClean="0"/>
              <a:t>theta = 1</a:t>
            </a:r>
          </a:p>
          <a:p>
            <a:r>
              <a:rPr lang="en-US" dirty="0" smtClean="0"/>
              <a:t>x = </a:t>
            </a:r>
            <a:r>
              <a:rPr lang="en-US" dirty="0" err="1" smtClean="0"/>
              <a:t>seq</a:t>
            </a:r>
            <a:r>
              <a:rPr lang="en-US" dirty="0" smtClean="0"/>
              <a:t>(0,99)</a:t>
            </a:r>
          </a:p>
          <a:p>
            <a:r>
              <a:rPr lang="en-US" dirty="0" smtClean="0"/>
              <a:t>mat = matrix(0, 100, 10)</a:t>
            </a:r>
          </a:p>
          <a:p>
            <a:r>
              <a:rPr lang="en-US" dirty="0" smtClean="0"/>
              <a:t>for(</a:t>
            </a:r>
            <a:r>
              <a:rPr lang="en-US" dirty="0" err="1" smtClean="0"/>
              <a:t>i</a:t>
            </a:r>
            <a:r>
              <a:rPr lang="en-US" dirty="0" smtClean="0"/>
              <a:t> in 1:10) {</a:t>
            </a:r>
          </a:p>
          <a:p>
            <a:r>
              <a:rPr lang="en-US" dirty="0" smtClean="0"/>
              <a:t>  mat[,</a:t>
            </a:r>
            <a:r>
              <a:rPr lang="en-US" dirty="0" err="1" smtClean="0"/>
              <a:t>i</a:t>
            </a:r>
            <a:r>
              <a:rPr lang="en-US" dirty="0" smtClean="0"/>
              <a:t>] = </a:t>
            </a:r>
            <a:r>
              <a:rPr lang="en-US" dirty="0" err="1" smtClean="0"/>
              <a:t>exp</a:t>
            </a:r>
            <a:r>
              <a:rPr lang="en-US" dirty="0" smtClean="0"/>
              <a:t>(-(</a:t>
            </a:r>
            <a:r>
              <a:rPr lang="en-US" dirty="0" err="1" smtClean="0"/>
              <a:t>i</a:t>
            </a:r>
            <a:r>
              <a:rPr lang="en-US" dirty="0" smtClean="0"/>
              <a:t>/10)*x)</a:t>
            </a:r>
          </a:p>
          <a:p>
            <a:r>
              <a:rPr lang="en-US" dirty="0" smtClean="0"/>
              <a:t>}</a:t>
            </a:r>
          </a:p>
          <a:p>
            <a:r>
              <a:rPr lang="en-US" dirty="0" err="1" smtClean="0"/>
              <a:t>matplot</a:t>
            </a:r>
            <a:r>
              <a:rPr lang="en-US" dirty="0" smtClean="0"/>
              <a:t>(</a:t>
            </a:r>
            <a:r>
              <a:rPr lang="en-US" dirty="0" err="1" smtClean="0"/>
              <a:t>mat,type</a:t>
            </a:r>
            <a:r>
              <a:rPr lang="en-US" dirty="0" smtClean="0"/>
              <a:t>="</a:t>
            </a:r>
            <a:r>
              <a:rPr lang="en-US" dirty="0" err="1" smtClean="0"/>
              <a:t>l",col</a:t>
            </a:r>
            <a:r>
              <a:rPr lang="en-US" dirty="0" smtClean="0"/>
              <a:t>=</a:t>
            </a:r>
            <a:r>
              <a:rPr lang="en-US" dirty="0" err="1" smtClean="0"/>
              <a:t>tim.colors</a:t>
            </a:r>
            <a:r>
              <a:rPr lang="en-US" dirty="0" smtClean="0"/>
              <a:t>(10),</a:t>
            </a:r>
            <a:r>
              <a:rPr lang="en-US" dirty="0" err="1" smtClean="0"/>
              <a:t>lwd</a:t>
            </a:r>
            <a:r>
              <a:rPr lang="en-US" dirty="0" smtClean="0"/>
              <a:t>=2,xlim=c(0,40),</a:t>
            </a:r>
            <a:r>
              <a:rPr lang="en-US" dirty="0" err="1" smtClean="0"/>
              <a:t>ylab</a:t>
            </a:r>
            <a:r>
              <a:rPr lang="en-US" dirty="0" smtClean="0"/>
              <a:t>="</a:t>
            </a:r>
            <a:r>
              <a:rPr lang="en-US" dirty="0" err="1" smtClean="0"/>
              <a:t>Cov</a:t>
            </a:r>
            <a:r>
              <a:rPr lang="en-US" dirty="0" smtClean="0"/>
              <a:t>(</a:t>
            </a:r>
            <a:r>
              <a:rPr lang="en-US" dirty="0" err="1" smtClean="0"/>
              <a:t>dist</a:t>
            </a:r>
            <a:r>
              <a:rPr lang="en-US" dirty="0" smtClean="0"/>
              <a:t>)",</a:t>
            </a:r>
            <a:r>
              <a:rPr lang="en-US" dirty="0" err="1" smtClean="0"/>
              <a:t>xlab</a:t>
            </a:r>
            <a:r>
              <a:rPr lang="en-US" dirty="0" smtClean="0"/>
              <a:t>="</a:t>
            </a:r>
            <a:r>
              <a:rPr lang="en-US" dirty="0" err="1" smtClean="0"/>
              <a:t>Distance",main</a:t>
            </a:r>
            <a:r>
              <a:rPr lang="en-US" dirty="0" smtClean="0"/>
              <a:t>="Squared exponential")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DF183-612F-F74F-9B3B-E53EE56A099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93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97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744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72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54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667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495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90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73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70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24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13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3317AB-BD4C-C24D-8D7A-9C60FD3E9C8E}" type="datetimeFigureOut">
              <a:rPr lang="en-US" smtClean="0"/>
              <a:t>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5B17F-70B9-084E-8052-096CDEEEE5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71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image" Target="../media/image6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7.emf"/><Relationship Id="rId5" Type="http://schemas.openxmlformats.org/officeDocument/2006/relationships/oleObject" Target="../embeddings/oleObject5.bin"/><Relationship Id="rId6" Type="http://schemas.openxmlformats.org/officeDocument/2006/relationships/image" Target="../media/image8.emf"/><Relationship Id="rId7" Type="http://schemas.openxmlformats.org/officeDocument/2006/relationships/oleObject" Target="../embeddings/oleObject6.bin"/><Relationship Id="rId8" Type="http://schemas.openxmlformats.org/officeDocument/2006/relationships/image" Target="../media/image9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4" Type="http://schemas.openxmlformats.org/officeDocument/2006/relationships/image" Target="../media/image9.emf"/><Relationship Id="rId5" Type="http://schemas.openxmlformats.org/officeDocument/2006/relationships/oleObject" Target="../embeddings/oleObject8.bin"/><Relationship Id="rId6" Type="http://schemas.openxmlformats.org/officeDocument/2006/relationships/image" Target="../media/image10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4" Type="http://schemas.openxmlformats.org/officeDocument/2006/relationships/image" Target="../media/image12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4" Type="http://schemas.openxmlformats.org/officeDocument/2006/relationships/image" Target="../media/image13.emf"/><Relationship Id="rId5" Type="http://schemas.openxmlformats.org/officeDocument/2006/relationships/oleObject" Target="../embeddings/oleObject11.bin"/><Relationship Id="rId6" Type="http://schemas.openxmlformats.org/officeDocument/2006/relationships/image" Target="../media/image14.emf"/><Relationship Id="rId7" Type="http://schemas.openxmlformats.org/officeDocument/2006/relationships/oleObject" Target="../embeddings/oleObject12.bin"/><Relationship Id="rId8" Type="http://schemas.openxmlformats.org/officeDocument/2006/relationships/image" Target="../media/image15.emf"/><Relationship Id="rId9" Type="http://schemas.openxmlformats.org/officeDocument/2006/relationships/oleObject" Target="../embeddings/oleObject13.bin"/><Relationship Id="rId10" Type="http://schemas.openxmlformats.org/officeDocument/2006/relationships/image" Target="../media/image16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17.png"/><Relationship Id="rId5" Type="http://schemas.openxmlformats.org/officeDocument/2006/relationships/oleObject" Target="../embeddings/oleObject14.bin"/><Relationship Id="rId6" Type="http://schemas.openxmlformats.org/officeDocument/2006/relationships/image" Target="../media/image15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13: Fitting spatial + space-time models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Eric Ward</a:t>
            </a:r>
          </a:p>
          <a:p>
            <a:r>
              <a:rPr lang="en-US" dirty="0" smtClean="0"/>
              <a:t>Feb 17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44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spatial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Point referenced data</a:t>
            </a:r>
          </a:p>
          <a:p>
            <a:pPr lvl="1"/>
            <a:r>
              <a:rPr lang="en-US" dirty="0" smtClean="0"/>
              <a:t>Aka </a:t>
            </a:r>
            <a:r>
              <a:rPr lang="en-US" dirty="0" err="1" smtClean="0"/>
              <a:t>geostatistical</a:t>
            </a:r>
            <a:r>
              <a:rPr lang="en-US" dirty="0" smtClean="0"/>
              <a:t> data</a:t>
            </a:r>
          </a:p>
          <a:p>
            <a:pPr lvl="1"/>
            <a:r>
              <a:rPr lang="en-US" dirty="0" smtClean="0"/>
              <a:t>Typically 2-D, but could be 1-D or 3-D (depth, altitude)</a:t>
            </a:r>
            <a:endParaRPr lang="en-US" dirty="0"/>
          </a:p>
          <a:p>
            <a:pPr lvl="1"/>
            <a:r>
              <a:rPr lang="en-US" dirty="0" smtClean="0"/>
              <a:t>May be fixed station or random (e.g. trawl surveys)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Point pattern data</a:t>
            </a:r>
          </a:p>
          <a:p>
            <a:pPr lvl="1"/>
            <a:r>
              <a:rPr lang="en-US" dirty="0" smtClean="0"/>
              <a:t>Spatially referenced based on outcomes</a:t>
            </a:r>
          </a:p>
          <a:p>
            <a:pPr lvl="2"/>
            <a:r>
              <a:rPr lang="en-US" dirty="0" smtClean="0"/>
              <a:t>Presence of a species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Inference focused on describing clustering (or not)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Areal data</a:t>
            </a:r>
          </a:p>
          <a:p>
            <a:pPr lvl="1"/>
            <a:r>
              <a:rPr lang="en-US" dirty="0" smtClean="0"/>
              <a:t>Locations occur in blocks</a:t>
            </a:r>
          </a:p>
          <a:p>
            <a:pPr lvl="1"/>
            <a:r>
              <a:rPr lang="en-US" dirty="0" smtClean="0"/>
              <a:t>counties, management zones, etc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18748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Computationally convenient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27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CAR (conditionally autoregressive models)</a:t>
            </a:r>
          </a:p>
          <a:p>
            <a:pPr lvl="1"/>
            <a:r>
              <a:rPr lang="en-US" dirty="0" smtClean="0"/>
              <a:t>Better suited for Bayesian methods</a:t>
            </a:r>
          </a:p>
          <a:p>
            <a:pPr lvl="1"/>
            <a:r>
              <a:rPr lang="en-US" dirty="0" smtClean="0"/>
              <a:t>Goal of both is to write the distribution of a single prediction analytically in terms of the joint (y1, y2)</a:t>
            </a:r>
          </a:p>
          <a:p>
            <a:endParaRPr lang="en-US" dirty="0"/>
          </a:p>
          <a:p>
            <a:r>
              <a:rPr lang="en-US" dirty="0" smtClean="0"/>
              <a:t>SAR (simultaneous </a:t>
            </a:r>
            <a:r>
              <a:rPr lang="en-US" dirty="0" err="1" smtClean="0"/>
              <a:t>autregressive</a:t>
            </a:r>
            <a:r>
              <a:rPr lang="en-US" dirty="0" smtClean="0"/>
              <a:t> models)</a:t>
            </a:r>
          </a:p>
          <a:p>
            <a:pPr lvl="1"/>
            <a:r>
              <a:rPr lang="en-US" dirty="0" smtClean="0"/>
              <a:t>Better suited for ML methods</a:t>
            </a:r>
          </a:p>
          <a:p>
            <a:pPr lvl="1"/>
            <a:r>
              <a:rPr lang="en-US" dirty="0" smtClean="0"/>
              <a:t>Simultaneously model distribution of predicted values</a:t>
            </a:r>
          </a:p>
          <a:p>
            <a:endParaRPr lang="en-US" dirty="0" smtClean="0"/>
          </a:p>
          <a:p>
            <a:r>
              <a:rPr lang="en-US" dirty="0" smtClean="0"/>
              <a:t>‘Autoregressive’ in the sense of spatial </a:t>
            </a:r>
            <a:r>
              <a:rPr lang="en-US" dirty="0" err="1" smtClean="0"/>
              <a:t>dependencey</a:t>
            </a:r>
            <a:r>
              <a:rPr lang="en-US" dirty="0"/>
              <a:t> </a:t>
            </a:r>
            <a:r>
              <a:rPr lang="en-US" dirty="0" smtClean="0"/>
              <a:t>/ correlation between locations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79427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9783200"/>
              </p:ext>
            </p:extLst>
          </p:nvPr>
        </p:nvGraphicFramePr>
        <p:xfrm>
          <a:off x="863600" y="1860550"/>
          <a:ext cx="2032000" cy="180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2" name="Equation" r:id="rId3" imgW="1016000" imgH="901700" progId="Equation.3">
                  <p:embed/>
                </p:oleObj>
              </mc:Choice>
              <mc:Fallback>
                <p:oleObj name="Equation" r:id="rId3" imgW="1016000" imgH="901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3600" y="1860550"/>
                        <a:ext cx="2032000" cy="180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 models (</a:t>
            </a:r>
            <a:r>
              <a:rPr lang="en-US" dirty="0" err="1" smtClean="0"/>
              <a:t>Besag</a:t>
            </a:r>
            <a:r>
              <a:rPr lang="en-US" dirty="0" smtClean="0"/>
              <a:t> 1991)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18100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Create spatial adjacency matrix W, based on neighbors, e.g. </a:t>
            </a:r>
          </a:p>
          <a:p>
            <a:r>
              <a:rPr lang="en-US" dirty="0" smtClean="0"/>
              <a:t>W(</a:t>
            </a:r>
            <a:r>
              <a:rPr lang="en-US" dirty="0" err="1" smtClean="0"/>
              <a:t>i,j</a:t>
            </a:r>
            <a:r>
              <a:rPr lang="en-US" dirty="0" smtClean="0"/>
              <a:t>) = 1 if neighbors, 0 otherwise</a:t>
            </a:r>
          </a:p>
          <a:p>
            <a:r>
              <a:rPr lang="en-US" dirty="0" smtClean="0"/>
              <a:t>W often row-normalized (rows sum to 1)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778000" y="2266434"/>
            <a:ext cx="2332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Regression coefficients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78000" y="2782332"/>
            <a:ext cx="4575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Spatial component (aka Markov Random Field)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78000" y="3255328"/>
            <a:ext cx="201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Residual error term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1147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7" name="Content Placeholder 1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4350449"/>
              </p:ext>
            </p:extLst>
          </p:nvPr>
        </p:nvGraphicFramePr>
        <p:xfrm>
          <a:off x="1778000" y="2399843"/>
          <a:ext cx="4444998" cy="2743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40833"/>
                <a:gridCol w="740833"/>
                <a:gridCol w="740833"/>
                <a:gridCol w="740833"/>
                <a:gridCol w="740833"/>
                <a:gridCol w="740833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2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3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4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5</a:t>
                      </a:r>
                      <a:endParaRPr lang="en-US" sz="2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2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3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4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</a:t>
                      </a:r>
                      <a:endParaRPr lang="en-US" sz="2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5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0</a:t>
                      </a:r>
                      <a:endParaRPr lang="en-US" sz="2400" b="1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7441723" y="1600200"/>
            <a:ext cx="1177519" cy="4983561"/>
            <a:chOff x="7441723" y="1600200"/>
            <a:chExt cx="1177519" cy="4983561"/>
          </a:xfrm>
        </p:grpSpPr>
        <p:grpSp>
          <p:nvGrpSpPr>
            <p:cNvPr id="5" name="Group 4"/>
            <p:cNvGrpSpPr/>
            <p:nvPr/>
          </p:nvGrpSpPr>
          <p:grpSpPr>
            <a:xfrm>
              <a:off x="7457240" y="1600200"/>
              <a:ext cx="1162002" cy="4958160"/>
              <a:chOff x="6066724" y="1729277"/>
              <a:chExt cx="1162002" cy="4958160"/>
            </a:xfrm>
          </p:grpSpPr>
          <p:sp>
            <p:nvSpPr>
              <p:cNvPr id="11" name="Freeform 10"/>
              <p:cNvSpPr/>
              <p:nvPr/>
            </p:nvSpPr>
            <p:spPr>
              <a:xfrm>
                <a:off x="6309934" y="1729277"/>
                <a:ext cx="918792" cy="4958160"/>
              </a:xfrm>
              <a:custGeom>
                <a:avLst/>
                <a:gdLst>
                  <a:gd name="connsiteX0" fmla="*/ 189163 w 918792"/>
                  <a:gd name="connsiteY0" fmla="*/ 4958160 h 4958160"/>
                  <a:gd name="connsiteX1" fmla="*/ 297256 w 918792"/>
                  <a:gd name="connsiteY1" fmla="*/ 4863590 h 4958160"/>
                  <a:gd name="connsiteX2" fmla="*/ 324280 w 918792"/>
                  <a:gd name="connsiteY2" fmla="*/ 4836570 h 4958160"/>
                  <a:gd name="connsiteX3" fmla="*/ 378326 w 918792"/>
                  <a:gd name="connsiteY3" fmla="*/ 4769020 h 4958160"/>
                  <a:gd name="connsiteX4" fmla="*/ 432373 w 918792"/>
                  <a:gd name="connsiteY4" fmla="*/ 4674450 h 4958160"/>
                  <a:gd name="connsiteX5" fmla="*/ 486419 w 918792"/>
                  <a:gd name="connsiteY5" fmla="*/ 4579880 h 4958160"/>
                  <a:gd name="connsiteX6" fmla="*/ 526954 w 918792"/>
                  <a:gd name="connsiteY6" fmla="*/ 4539350 h 4958160"/>
                  <a:gd name="connsiteX7" fmla="*/ 581001 w 918792"/>
                  <a:gd name="connsiteY7" fmla="*/ 4444781 h 4958160"/>
                  <a:gd name="connsiteX8" fmla="*/ 621536 w 918792"/>
                  <a:gd name="connsiteY8" fmla="*/ 4377231 h 4958160"/>
                  <a:gd name="connsiteX9" fmla="*/ 648559 w 918792"/>
                  <a:gd name="connsiteY9" fmla="*/ 4323191 h 4958160"/>
                  <a:gd name="connsiteX10" fmla="*/ 716117 w 918792"/>
                  <a:gd name="connsiteY10" fmla="*/ 4201601 h 4958160"/>
                  <a:gd name="connsiteX11" fmla="*/ 756652 w 918792"/>
                  <a:gd name="connsiteY11" fmla="*/ 4052991 h 4958160"/>
                  <a:gd name="connsiteX12" fmla="*/ 797187 w 918792"/>
                  <a:gd name="connsiteY12" fmla="*/ 3917892 h 4958160"/>
                  <a:gd name="connsiteX13" fmla="*/ 810698 w 918792"/>
                  <a:gd name="connsiteY13" fmla="*/ 3850342 h 4958160"/>
                  <a:gd name="connsiteX14" fmla="*/ 824210 w 918792"/>
                  <a:gd name="connsiteY14" fmla="*/ 3769282 h 4958160"/>
                  <a:gd name="connsiteX15" fmla="*/ 864745 w 918792"/>
                  <a:gd name="connsiteY15" fmla="*/ 3715242 h 4958160"/>
                  <a:gd name="connsiteX16" fmla="*/ 891768 w 918792"/>
                  <a:gd name="connsiteY16" fmla="*/ 3593652 h 4958160"/>
                  <a:gd name="connsiteX17" fmla="*/ 918792 w 918792"/>
                  <a:gd name="connsiteY17" fmla="*/ 3445043 h 4958160"/>
                  <a:gd name="connsiteX18" fmla="*/ 891768 w 918792"/>
                  <a:gd name="connsiteY18" fmla="*/ 2823584 h 4958160"/>
                  <a:gd name="connsiteX19" fmla="*/ 864745 w 918792"/>
                  <a:gd name="connsiteY19" fmla="*/ 2701994 h 4958160"/>
                  <a:gd name="connsiteX20" fmla="*/ 837722 w 918792"/>
                  <a:gd name="connsiteY20" fmla="*/ 2647954 h 4958160"/>
                  <a:gd name="connsiteX21" fmla="*/ 810698 w 918792"/>
                  <a:gd name="connsiteY21" fmla="*/ 2553384 h 4958160"/>
                  <a:gd name="connsiteX22" fmla="*/ 783675 w 918792"/>
                  <a:gd name="connsiteY22" fmla="*/ 2485835 h 4958160"/>
                  <a:gd name="connsiteX23" fmla="*/ 770164 w 918792"/>
                  <a:gd name="connsiteY23" fmla="*/ 2431795 h 4958160"/>
                  <a:gd name="connsiteX24" fmla="*/ 743140 w 918792"/>
                  <a:gd name="connsiteY24" fmla="*/ 2391265 h 4958160"/>
                  <a:gd name="connsiteX25" fmla="*/ 716117 w 918792"/>
                  <a:gd name="connsiteY25" fmla="*/ 2337225 h 4958160"/>
                  <a:gd name="connsiteX26" fmla="*/ 689094 w 918792"/>
                  <a:gd name="connsiteY26" fmla="*/ 2296695 h 4958160"/>
                  <a:gd name="connsiteX27" fmla="*/ 675582 w 918792"/>
                  <a:gd name="connsiteY27" fmla="*/ 2256165 h 4958160"/>
                  <a:gd name="connsiteX28" fmla="*/ 648559 w 918792"/>
                  <a:gd name="connsiteY28" fmla="*/ 2188615 h 4958160"/>
                  <a:gd name="connsiteX29" fmla="*/ 594512 w 918792"/>
                  <a:gd name="connsiteY29" fmla="*/ 2121065 h 4958160"/>
                  <a:gd name="connsiteX30" fmla="*/ 553977 w 918792"/>
                  <a:gd name="connsiteY30" fmla="*/ 2040005 h 4958160"/>
                  <a:gd name="connsiteX31" fmla="*/ 472908 w 918792"/>
                  <a:gd name="connsiteY31" fmla="*/ 1958946 h 4958160"/>
                  <a:gd name="connsiteX32" fmla="*/ 445884 w 918792"/>
                  <a:gd name="connsiteY32" fmla="*/ 1931926 h 4958160"/>
                  <a:gd name="connsiteX33" fmla="*/ 405349 w 918792"/>
                  <a:gd name="connsiteY33" fmla="*/ 1877886 h 4958160"/>
                  <a:gd name="connsiteX34" fmla="*/ 378326 w 918792"/>
                  <a:gd name="connsiteY34" fmla="*/ 1837356 h 4958160"/>
                  <a:gd name="connsiteX35" fmla="*/ 337791 w 918792"/>
                  <a:gd name="connsiteY35" fmla="*/ 1810336 h 4958160"/>
                  <a:gd name="connsiteX36" fmla="*/ 283745 w 918792"/>
                  <a:gd name="connsiteY36" fmla="*/ 1715766 h 4958160"/>
                  <a:gd name="connsiteX37" fmla="*/ 216186 w 918792"/>
                  <a:gd name="connsiteY37" fmla="*/ 1648216 h 4958160"/>
                  <a:gd name="connsiteX38" fmla="*/ 148628 w 918792"/>
                  <a:gd name="connsiteY38" fmla="*/ 1567156 h 4958160"/>
                  <a:gd name="connsiteX39" fmla="*/ 54047 w 918792"/>
                  <a:gd name="connsiteY39" fmla="*/ 1445567 h 4958160"/>
                  <a:gd name="connsiteX40" fmla="*/ 27024 w 918792"/>
                  <a:gd name="connsiteY40" fmla="*/ 1405037 h 4958160"/>
                  <a:gd name="connsiteX41" fmla="*/ 0 w 918792"/>
                  <a:gd name="connsiteY41" fmla="*/ 1310467 h 4958160"/>
                  <a:gd name="connsiteX42" fmla="*/ 13512 w 918792"/>
                  <a:gd name="connsiteY42" fmla="*/ 1013248 h 4958160"/>
                  <a:gd name="connsiteX43" fmla="*/ 27024 w 918792"/>
                  <a:gd name="connsiteY43" fmla="*/ 972718 h 4958160"/>
                  <a:gd name="connsiteX44" fmla="*/ 67558 w 918792"/>
                  <a:gd name="connsiteY44" fmla="*/ 918678 h 4958160"/>
                  <a:gd name="connsiteX45" fmla="*/ 81070 w 918792"/>
                  <a:gd name="connsiteY45" fmla="*/ 851128 h 4958160"/>
                  <a:gd name="connsiteX46" fmla="*/ 135117 w 918792"/>
                  <a:gd name="connsiteY46" fmla="*/ 716028 h 4958160"/>
                  <a:gd name="connsiteX47" fmla="*/ 148628 w 918792"/>
                  <a:gd name="connsiteY47" fmla="*/ 675498 h 4958160"/>
                  <a:gd name="connsiteX48" fmla="*/ 202675 w 918792"/>
                  <a:gd name="connsiteY48" fmla="*/ 594438 h 4958160"/>
                  <a:gd name="connsiteX49" fmla="*/ 229698 w 918792"/>
                  <a:gd name="connsiteY49" fmla="*/ 513379 h 4958160"/>
                  <a:gd name="connsiteX50" fmla="*/ 310768 w 918792"/>
                  <a:gd name="connsiteY50" fmla="*/ 405299 h 4958160"/>
                  <a:gd name="connsiteX51" fmla="*/ 351303 w 918792"/>
                  <a:gd name="connsiteY51" fmla="*/ 351259 h 4958160"/>
                  <a:gd name="connsiteX52" fmla="*/ 391838 w 918792"/>
                  <a:gd name="connsiteY52" fmla="*/ 283709 h 4958160"/>
                  <a:gd name="connsiteX53" fmla="*/ 472908 w 918792"/>
                  <a:gd name="connsiteY53" fmla="*/ 202649 h 4958160"/>
                  <a:gd name="connsiteX54" fmla="*/ 513442 w 918792"/>
                  <a:gd name="connsiteY54" fmla="*/ 162119 h 4958160"/>
                  <a:gd name="connsiteX55" fmla="*/ 540466 w 918792"/>
                  <a:gd name="connsiteY55" fmla="*/ 135099 h 4958160"/>
                  <a:gd name="connsiteX56" fmla="*/ 567489 w 918792"/>
                  <a:gd name="connsiteY56" fmla="*/ 94569 h 4958160"/>
                  <a:gd name="connsiteX57" fmla="*/ 608024 w 918792"/>
                  <a:gd name="connsiteY57" fmla="*/ 13510 h 4958160"/>
                  <a:gd name="connsiteX58" fmla="*/ 635047 w 918792"/>
                  <a:gd name="connsiteY58" fmla="*/ 0 h 4958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918792" h="4958160">
                    <a:moveTo>
                      <a:pt x="189163" y="4958160"/>
                    </a:moveTo>
                    <a:cubicBezTo>
                      <a:pt x="225194" y="4926637"/>
                      <a:pt x="261669" y="4895614"/>
                      <a:pt x="297256" y="4863590"/>
                    </a:cubicBezTo>
                    <a:cubicBezTo>
                      <a:pt x="306725" y="4855069"/>
                      <a:pt x="315989" y="4846241"/>
                      <a:pt x="324280" y="4836570"/>
                    </a:cubicBezTo>
                    <a:cubicBezTo>
                      <a:pt x="343048" y="4814677"/>
                      <a:pt x="360311" y="4791537"/>
                      <a:pt x="378326" y="4769020"/>
                    </a:cubicBezTo>
                    <a:cubicBezTo>
                      <a:pt x="404873" y="4689392"/>
                      <a:pt x="373943" y="4767926"/>
                      <a:pt x="432373" y="4674450"/>
                    </a:cubicBezTo>
                    <a:cubicBezTo>
                      <a:pt x="465412" y="4621594"/>
                      <a:pt x="449228" y="4624504"/>
                      <a:pt x="486419" y="4579880"/>
                    </a:cubicBezTo>
                    <a:cubicBezTo>
                      <a:pt x="498652" y="4565202"/>
                      <a:pt x="514721" y="4554028"/>
                      <a:pt x="526954" y="4539350"/>
                    </a:cubicBezTo>
                    <a:cubicBezTo>
                      <a:pt x="555265" y="4505381"/>
                      <a:pt x="558975" y="4484422"/>
                      <a:pt x="581001" y="4444781"/>
                    </a:cubicBezTo>
                    <a:cubicBezTo>
                      <a:pt x="593755" y="4421827"/>
                      <a:pt x="608782" y="4400185"/>
                      <a:pt x="621536" y="4377231"/>
                    </a:cubicBezTo>
                    <a:cubicBezTo>
                      <a:pt x="631318" y="4359626"/>
                      <a:pt x="637884" y="4340269"/>
                      <a:pt x="648559" y="4323191"/>
                    </a:cubicBezTo>
                    <a:cubicBezTo>
                      <a:pt x="719968" y="4208950"/>
                      <a:pt x="663151" y="4334000"/>
                      <a:pt x="716117" y="4201601"/>
                    </a:cubicBezTo>
                    <a:cubicBezTo>
                      <a:pt x="746746" y="4017854"/>
                      <a:pt x="707831" y="4215708"/>
                      <a:pt x="756652" y="4052991"/>
                    </a:cubicBezTo>
                    <a:cubicBezTo>
                      <a:pt x="811457" y="3870331"/>
                      <a:pt x="723048" y="4103220"/>
                      <a:pt x="797187" y="3917892"/>
                    </a:cubicBezTo>
                    <a:cubicBezTo>
                      <a:pt x="801691" y="3895375"/>
                      <a:pt x="806590" y="3872934"/>
                      <a:pt x="810698" y="3850342"/>
                    </a:cubicBezTo>
                    <a:cubicBezTo>
                      <a:pt x="815599" y="3823391"/>
                      <a:pt x="814035" y="3794715"/>
                      <a:pt x="824210" y="3769282"/>
                    </a:cubicBezTo>
                    <a:cubicBezTo>
                      <a:pt x="832574" y="3748375"/>
                      <a:pt x="851233" y="3733255"/>
                      <a:pt x="864745" y="3715242"/>
                    </a:cubicBezTo>
                    <a:cubicBezTo>
                      <a:pt x="873753" y="3674712"/>
                      <a:pt x="884116" y="3634460"/>
                      <a:pt x="891768" y="3593652"/>
                    </a:cubicBezTo>
                    <a:cubicBezTo>
                      <a:pt x="928075" y="3400037"/>
                      <a:pt x="885795" y="3577011"/>
                      <a:pt x="918792" y="3445043"/>
                    </a:cubicBezTo>
                    <a:cubicBezTo>
                      <a:pt x="909784" y="3237890"/>
                      <a:pt x="903712" y="3030588"/>
                      <a:pt x="891768" y="2823584"/>
                    </a:cubicBezTo>
                    <a:cubicBezTo>
                      <a:pt x="889788" y="2789272"/>
                      <a:pt x="879708" y="2736904"/>
                      <a:pt x="864745" y="2701994"/>
                    </a:cubicBezTo>
                    <a:cubicBezTo>
                      <a:pt x="856811" y="2683483"/>
                      <a:pt x="845656" y="2666465"/>
                      <a:pt x="837722" y="2647954"/>
                    </a:cubicBezTo>
                    <a:cubicBezTo>
                      <a:pt x="818202" y="2602413"/>
                      <a:pt x="827841" y="2604806"/>
                      <a:pt x="810698" y="2553384"/>
                    </a:cubicBezTo>
                    <a:cubicBezTo>
                      <a:pt x="803028" y="2530378"/>
                      <a:pt x="791345" y="2508842"/>
                      <a:pt x="783675" y="2485835"/>
                    </a:cubicBezTo>
                    <a:cubicBezTo>
                      <a:pt x="777803" y="2468220"/>
                      <a:pt x="777479" y="2448861"/>
                      <a:pt x="770164" y="2431795"/>
                    </a:cubicBezTo>
                    <a:cubicBezTo>
                      <a:pt x="763767" y="2416870"/>
                      <a:pt x="751197" y="2405363"/>
                      <a:pt x="743140" y="2391265"/>
                    </a:cubicBezTo>
                    <a:cubicBezTo>
                      <a:pt x="733147" y="2373779"/>
                      <a:pt x="726110" y="2354711"/>
                      <a:pt x="716117" y="2337225"/>
                    </a:cubicBezTo>
                    <a:cubicBezTo>
                      <a:pt x="708060" y="2323127"/>
                      <a:pt x="696356" y="2311218"/>
                      <a:pt x="689094" y="2296695"/>
                    </a:cubicBezTo>
                    <a:cubicBezTo>
                      <a:pt x="682725" y="2283958"/>
                      <a:pt x="680583" y="2269499"/>
                      <a:pt x="675582" y="2256165"/>
                    </a:cubicBezTo>
                    <a:cubicBezTo>
                      <a:pt x="667066" y="2233458"/>
                      <a:pt x="659406" y="2210306"/>
                      <a:pt x="648559" y="2188615"/>
                    </a:cubicBezTo>
                    <a:cubicBezTo>
                      <a:pt x="631514" y="2154528"/>
                      <a:pt x="619648" y="2146197"/>
                      <a:pt x="594512" y="2121065"/>
                    </a:cubicBezTo>
                    <a:cubicBezTo>
                      <a:pt x="581991" y="2083504"/>
                      <a:pt x="581918" y="2071434"/>
                      <a:pt x="553977" y="2040005"/>
                    </a:cubicBezTo>
                    <a:cubicBezTo>
                      <a:pt x="528587" y="2011445"/>
                      <a:pt x="499931" y="1985966"/>
                      <a:pt x="472908" y="1958946"/>
                    </a:cubicBezTo>
                    <a:cubicBezTo>
                      <a:pt x="463900" y="1949939"/>
                      <a:pt x="453528" y="1942116"/>
                      <a:pt x="445884" y="1931926"/>
                    </a:cubicBezTo>
                    <a:cubicBezTo>
                      <a:pt x="432372" y="1913913"/>
                      <a:pt x="418438" y="1896209"/>
                      <a:pt x="405349" y="1877886"/>
                    </a:cubicBezTo>
                    <a:cubicBezTo>
                      <a:pt x="395910" y="1864673"/>
                      <a:pt x="389808" y="1848837"/>
                      <a:pt x="378326" y="1837356"/>
                    </a:cubicBezTo>
                    <a:cubicBezTo>
                      <a:pt x="366843" y="1825874"/>
                      <a:pt x="351303" y="1819343"/>
                      <a:pt x="337791" y="1810336"/>
                    </a:cubicBezTo>
                    <a:cubicBezTo>
                      <a:pt x="323246" y="1781249"/>
                      <a:pt x="306025" y="1741226"/>
                      <a:pt x="283745" y="1715766"/>
                    </a:cubicBezTo>
                    <a:cubicBezTo>
                      <a:pt x="262773" y="1691801"/>
                      <a:pt x="216186" y="1648216"/>
                      <a:pt x="216186" y="1648216"/>
                    </a:cubicBezTo>
                    <a:cubicBezTo>
                      <a:pt x="147688" y="1511235"/>
                      <a:pt x="233506" y="1660510"/>
                      <a:pt x="148628" y="1567156"/>
                    </a:cubicBezTo>
                    <a:cubicBezTo>
                      <a:pt x="114085" y="1529164"/>
                      <a:pt x="82532" y="1488290"/>
                      <a:pt x="54047" y="1445567"/>
                    </a:cubicBezTo>
                    <a:cubicBezTo>
                      <a:pt x="45039" y="1432057"/>
                      <a:pt x="34286" y="1419560"/>
                      <a:pt x="27024" y="1405037"/>
                    </a:cubicBezTo>
                    <a:cubicBezTo>
                      <a:pt x="17332" y="1385654"/>
                      <a:pt x="4330" y="1327783"/>
                      <a:pt x="0" y="1310467"/>
                    </a:cubicBezTo>
                    <a:cubicBezTo>
                      <a:pt x="4504" y="1211394"/>
                      <a:pt x="5602" y="1112107"/>
                      <a:pt x="13512" y="1013248"/>
                    </a:cubicBezTo>
                    <a:cubicBezTo>
                      <a:pt x="14648" y="999052"/>
                      <a:pt x="19958" y="985082"/>
                      <a:pt x="27024" y="972718"/>
                    </a:cubicBezTo>
                    <a:cubicBezTo>
                      <a:pt x="38197" y="953168"/>
                      <a:pt x="54047" y="936691"/>
                      <a:pt x="67558" y="918678"/>
                    </a:cubicBezTo>
                    <a:cubicBezTo>
                      <a:pt x="72062" y="896161"/>
                      <a:pt x="75500" y="873405"/>
                      <a:pt x="81070" y="851128"/>
                    </a:cubicBezTo>
                    <a:cubicBezTo>
                      <a:pt x="91318" y="810141"/>
                      <a:pt x="122955" y="746429"/>
                      <a:pt x="135117" y="716028"/>
                    </a:cubicBezTo>
                    <a:cubicBezTo>
                      <a:pt x="140406" y="702806"/>
                      <a:pt x="141711" y="687946"/>
                      <a:pt x="148628" y="675498"/>
                    </a:cubicBezTo>
                    <a:cubicBezTo>
                      <a:pt x="164401" y="647110"/>
                      <a:pt x="202675" y="594438"/>
                      <a:pt x="202675" y="594438"/>
                    </a:cubicBezTo>
                    <a:cubicBezTo>
                      <a:pt x="211683" y="567418"/>
                      <a:pt x="212608" y="536163"/>
                      <a:pt x="229698" y="513379"/>
                    </a:cubicBezTo>
                    <a:lnTo>
                      <a:pt x="310768" y="405299"/>
                    </a:lnTo>
                    <a:cubicBezTo>
                      <a:pt x="324280" y="387286"/>
                      <a:pt x="339717" y="370567"/>
                      <a:pt x="351303" y="351259"/>
                    </a:cubicBezTo>
                    <a:cubicBezTo>
                      <a:pt x="364815" y="328742"/>
                      <a:pt x="375208" y="304032"/>
                      <a:pt x="391838" y="283709"/>
                    </a:cubicBezTo>
                    <a:cubicBezTo>
                      <a:pt x="416039" y="254134"/>
                      <a:pt x="445885" y="229669"/>
                      <a:pt x="472908" y="202649"/>
                    </a:cubicBezTo>
                    <a:lnTo>
                      <a:pt x="513442" y="162119"/>
                    </a:lnTo>
                    <a:cubicBezTo>
                      <a:pt x="522450" y="153112"/>
                      <a:pt x="533400" y="145698"/>
                      <a:pt x="540466" y="135099"/>
                    </a:cubicBezTo>
                    <a:cubicBezTo>
                      <a:pt x="549474" y="121589"/>
                      <a:pt x="560227" y="109092"/>
                      <a:pt x="567489" y="94569"/>
                    </a:cubicBezTo>
                    <a:cubicBezTo>
                      <a:pt x="589468" y="50617"/>
                      <a:pt x="569302" y="52227"/>
                      <a:pt x="608024" y="13510"/>
                    </a:cubicBezTo>
                    <a:cubicBezTo>
                      <a:pt x="615145" y="6389"/>
                      <a:pt x="626039" y="4503"/>
                      <a:pt x="635047" y="0"/>
                    </a:cubicBezTo>
                  </a:path>
                </a:pathLst>
              </a:cu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472074" y="1837356"/>
                <a:ext cx="243210" cy="216159"/>
              </a:xfrm>
              <a:prstGeom prst="ellipse">
                <a:avLst/>
              </a:prstGeom>
              <a:solidFill>
                <a:srgbClr val="FF6600"/>
              </a:solidFill>
              <a:ln>
                <a:solidFill>
                  <a:srgbClr val="FF66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6066724" y="2802951"/>
                <a:ext cx="243210" cy="216159"/>
              </a:xfrm>
              <a:prstGeom prst="ellipse">
                <a:avLst/>
              </a:prstGeom>
              <a:solidFill>
                <a:srgbClr val="FF6600"/>
              </a:solidFill>
              <a:ln>
                <a:solidFill>
                  <a:srgbClr val="FF66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6610963" y="3705522"/>
                <a:ext cx="243210" cy="216159"/>
              </a:xfrm>
              <a:prstGeom prst="ellipse">
                <a:avLst/>
              </a:prstGeom>
              <a:solidFill>
                <a:srgbClr val="FF6600"/>
              </a:solidFill>
              <a:ln>
                <a:solidFill>
                  <a:srgbClr val="FF66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6944982" y="5335773"/>
                <a:ext cx="243210" cy="216159"/>
              </a:xfrm>
              <a:prstGeom prst="ellipse">
                <a:avLst/>
              </a:prstGeom>
              <a:solidFill>
                <a:srgbClr val="FF6600"/>
              </a:solidFill>
              <a:ln>
                <a:solidFill>
                  <a:srgbClr val="FF66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6350469" y="6457767"/>
                <a:ext cx="243210" cy="216159"/>
              </a:xfrm>
              <a:prstGeom prst="ellipse">
                <a:avLst/>
              </a:prstGeom>
              <a:solidFill>
                <a:srgbClr val="FF6600"/>
              </a:solidFill>
              <a:ln>
                <a:solidFill>
                  <a:srgbClr val="FF66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7854122" y="1649012"/>
              <a:ext cx="275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441723" y="2622997"/>
              <a:ext cx="275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2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984903" y="3523975"/>
              <a:ext cx="275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327031" y="5148946"/>
              <a:ext cx="275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4 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724051" y="6275984"/>
              <a:ext cx="275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5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65375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4638"/>
            <a:ext cx="8229600" cy="6583362"/>
          </a:xfrm>
        </p:spPr>
        <p:txBody>
          <a:bodyPr>
            <a:normAutofit/>
          </a:bodyPr>
          <a:lstStyle/>
          <a:p>
            <a:r>
              <a:rPr lang="en-US" dirty="0" err="1" smtClean="0"/>
              <a:t>Besag</a:t>
            </a:r>
            <a:r>
              <a:rPr lang="en-US" dirty="0" smtClean="0"/>
              <a:t> et al. 1991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Leroux</a:t>
            </a:r>
            <a:r>
              <a:rPr lang="en-US" dirty="0" smtClean="0"/>
              <a:t> et al. 1999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matrix form</a:t>
            </a:r>
          </a:p>
          <a:p>
            <a:endParaRPr lang="en-US" dirty="0"/>
          </a:p>
          <a:p>
            <a:r>
              <a:rPr lang="en-US" dirty="0" smtClean="0"/>
              <a:t>Implemented in R: </a:t>
            </a:r>
            <a:r>
              <a:rPr lang="en-US" dirty="0" err="1" smtClean="0">
                <a:solidFill>
                  <a:srgbClr val="000090"/>
                </a:solidFill>
              </a:rPr>
              <a:t>spdep</a:t>
            </a:r>
            <a:r>
              <a:rPr lang="en-US" dirty="0" smtClean="0"/>
              <a:t>, </a:t>
            </a:r>
            <a:r>
              <a:rPr lang="en-US" dirty="0" err="1" smtClean="0">
                <a:solidFill>
                  <a:srgbClr val="000090"/>
                </a:solidFill>
              </a:rPr>
              <a:t>CARBayes</a:t>
            </a:r>
            <a:endParaRPr lang="en-US" dirty="0">
              <a:solidFill>
                <a:srgbClr val="000090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518256"/>
              </p:ext>
            </p:extLst>
          </p:nvPr>
        </p:nvGraphicFramePr>
        <p:xfrm>
          <a:off x="1930400" y="795338"/>
          <a:ext cx="3556000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5" name="Equation" r:id="rId3" imgW="1778000" imgH="914400" progId="Equation.3">
                  <p:embed/>
                </p:oleObj>
              </mc:Choice>
              <mc:Fallback>
                <p:oleObj name="Equation" r:id="rId3" imgW="1778000" imgH="914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30400" y="795338"/>
                        <a:ext cx="3556000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031803"/>
              </p:ext>
            </p:extLst>
          </p:nvPr>
        </p:nvGraphicFramePr>
        <p:xfrm>
          <a:off x="1841500" y="3060700"/>
          <a:ext cx="5334000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6" name="Equation" r:id="rId5" imgW="2667000" imgH="914400" progId="Equation.3">
                  <p:embed/>
                </p:oleObj>
              </mc:Choice>
              <mc:Fallback>
                <p:oleObj name="Equation" r:id="rId5" imgW="2667000" imgH="914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41500" y="3060700"/>
                        <a:ext cx="5334000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3871619"/>
              </p:ext>
            </p:extLst>
          </p:nvPr>
        </p:nvGraphicFramePr>
        <p:xfrm>
          <a:off x="3746500" y="4953000"/>
          <a:ext cx="2819400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7" name="Equation" r:id="rId7" imgW="1409700" imgH="584200" progId="Equation.3">
                  <p:embed/>
                </p:oleObj>
              </mc:Choice>
              <mc:Fallback>
                <p:oleObj name="Equation" r:id="rId7" imgW="14097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46500" y="4953000"/>
                        <a:ext cx="2819400" cy="116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0504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Simultaneous autoregressive model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Remember that the CAR was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1321512"/>
              </p:ext>
            </p:extLst>
          </p:nvPr>
        </p:nvGraphicFramePr>
        <p:xfrm>
          <a:off x="2489200" y="4775200"/>
          <a:ext cx="2819400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6" name="Equation" r:id="rId3" imgW="1409700" imgH="584200" progId="Equation.3">
                  <p:embed/>
                </p:oleObj>
              </mc:Choice>
              <mc:Fallback>
                <p:oleObj name="Equation" r:id="rId3" imgW="14097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89200" y="4775200"/>
                        <a:ext cx="2819400" cy="116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7688920"/>
              </p:ext>
            </p:extLst>
          </p:nvPr>
        </p:nvGraphicFramePr>
        <p:xfrm>
          <a:off x="1930400" y="2413000"/>
          <a:ext cx="4216400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7" name="Equation" r:id="rId5" imgW="2108200" imgH="584200" progId="Equation.3">
                  <p:embed/>
                </p:oleObj>
              </mc:Choice>
              <mc:Fallback>
                <p:oleObj name="Equation" r:id="rId5" imgW="21082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30400" y="2413000"/>
                        <a:ext cx="4216400" cy="116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1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Commonalities of both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Adjacency matrix W can also instead be modified to include distance</a:t>
            </a:r>
          </a:p>
          <a:p>
            <a:r>
              <a:rPr lang="en-US" dirty="0" smtClean="0"/>
              <a:t>Models spatial dependency as a function of single parameter </a:t>
            </a:r>
            <a:r>
              <a:rPr lang="en-US" i="1" dirty="0" err="1" smtClean="0"/>
              <a:t>ρ</a:t>
            </a:r>
            <a:endParaRPr lang="en-US" i="1" dirty="0" smtClean="0"/>
          </a:p>
          <a:p>
            <a:endParaRPr lang="en-US" dirty="0"/>
          </a:p>
          <a:p>
            <a:r>
              <a:rPr lang="en-US" dirty="0" smtClean="0"/>
              <a:t>Models don’t include time dimension in spatial field</a:t>
            </a:r>
          </a:p>
          <a:p>
            <a:pPr lvl="1"/>
            <a:r>
              <a:rPr lang="en-US" dirty="0" smtClean="0"/>
              <a:t>One field estimated for all time steps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758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these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8438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Wall (2004) </a:t>
            </a:r>
            <a:r>
              <a:rPr lang="en-US" sz="2400" i="1" dirty="0" smtClean="0"/>
              <a:t>“A close look at the spatial structure implied by the CAR and SAR models”</a:t>
            </a:r>
            <a:endParaRPr lang="en-US" sz="24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2197100"/>
            <a:ext cx="6504940" cy="477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851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Alternative to CAR &amp; SAR: model elements of Q as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matrix D, as pairwise distances</a:t>
            </a:r>
          </a:p>
          <a:p>
            <a:endParaRPr lang="en-US" dirty="0"/>
          </a:p>
          <a:p>
            <a:r>
              <a:rPr lang="en-US" dirty="0" smtClean="0"/>
              <a:t>This can be 1-D, or any dimension</a:t>
            </a:r>
          </a:p>
          <a:p>
            <a:pPr lvl="1"/>
            <a:r>
              <a:rPr lang="en-US" dirty="0" smtClean="0"/>
              <a:t>We’ll use Euclidian distances for 2-D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7441723" y="1600200"/>
            <a:ext cx="1177519" cy="4983561"/>
            <a:chOff x="7441723" y="1600200"/>
            <a:chExt cx="1177519" cy="4983561"/>
          </a:xfrm>
        </p:grpSpPr>
        <p:grpSp>
          <p:nvGrpSpPr>
            <p:cNvPr id="4" name="Group 3"/>
            <p:cNvGrpSpPr/>
            <p:nvPr/>
          </p:nvGrpSpPr>
          <p:grpSpPr>
            <a:xfrm>
              <a:off x="7457240" y="1600200"/>
              <a:ext cx="1162002" cy="4958160"/>
              <a:chOff x="6066724" y="1729277"/>
              <a:chExt cx="1162002" cy="4958160"/>
            </a:xfrm>
          </p:grpSpPr>
          <p:sp>
            <p:nvSpPr>
              <p:cNvPr id="5" name="Freeform 4"/>
              <p:cNvSpPr/>
              <p:nvPr/>
            </p:nvSpPr>
            <p:spPr>
              <a:xfrm>
                <a:off x="6309934" y="1729277"/>
                <a:ext cx="918792" cy="4958160"/>
              </a:xfrm>
              <a:custGeom>
                <a:avLst/>
                <a:gdLst>
                  <a:gd name="connsiteX0" fmla="*/ 189163 w 918792"/>
                  <a:gd name="connsiteY0" fmla="*/ 4958160 h 4958160"/>
                  <a:gd name="connsiteX1" fmla="*/ 297256 w 918792"/>
                  <a:gd name="connsiteY1" fmla="*/ 4863590 h 4958160"/>
                  <a:gd name="connsiteX2" fmla="*/ 324280 w 918792"/>
                  <a:gd name="connsiteY2" fmla="*/ 4836570 h 4958160"/>
                  <a:gd name="connsiteX3" fmla="*/ 378326 w 918792"/>
                  <a:gd name="connsiteY3" fmla="*/ 4769020 h 4958160"/>
                  <a:gd name="connsiteX4" fmla="*/ 432373 w 918792"/>
                  <a:gd name="connsiteY4" fmla="*/ 4674450 h 4958160"/>
                  <a:gd name="connsiteX5" fmla="*/ 486419 w 918792"/>
                  <a:gd name="connsiteY5" fmla="*/ 4579880 h 4958160"/>
                  <a:gd name="connsiteX6" fmla="*/ 526954 w 918792"/>
                  <a:gd name="connsiteY6" fmla="*/ 4539350 h 4958160"/>
                  <a:gd name="connsiteX7" fmla="*/ 581001 w 918792"/>
                  <a:gd name="connsiteY7" fmla="*/ 4444781 h 4958160"/>
                  <a:gd name="connsiteX8" fmla="*/ 621536 w 918792"/>
                  <a:gd name="connsiteY8" fmla="*/ 4377231 h 4958160"/>
                  <a:gd name="connsiteX9" fmla="*/ 648559 w 918792"/>
                  <a:gd name="connsiteY9" fmla="*/ 4323191 h 4958160"/>
                  <a:gd name="connsiteX10" fmla="*/ 716117 w 918792"/>
                  <a:gd name="connsiteY10" fmla="*/ 4201601 h 4958160"/>
                  <a:gd name="connsiteX11" fmla="*/ 756652 w 918792"/>
                  <a:gd name="connsiteY11" fmla="*/ 4052991 h 4958160"/>
                  <a:gd name="connsiteX12" fmla="*/ 797187 w 918792"/>
                  <a:gd name="connsiteY12" fmla="*/ 3917892 h 4958160"/>
                  <a:gd name="connsiteX13" fmla="*/ 810698 w 918792"/>
                  <a:gd name="connsiteY13" fmla="*/ 3850342 h 4958160"/>
                  <a:gd name="connsiteX14" fmla="*/ 824210 w 918792"/>
                  <a:gd name="connsiteY14" fmla="*/ 3769282 h 4958160"/>
                  <a:gd name="connsiteX15" fmla="*/ 864745 w 918792"/>
                  <a:gd name="connsiteY15" fmla="*/ 3715242 h 4958160"/>
                  <a:gd name="connsiteX16" fmla="*/ 891768 w 918792"/>
                  <a:gd name="connsiteY16" fmla="*/ 3593652 h 4958160"/>
                  <a:gd name="connsiteX17" fmla="*/ 918792 w 918792"/>
                  <a:gd name="connsiteY17" fmla="*/ 3445043 h 4958160"/>
                  <a:gd name="connsiteX18" fmla="*/ 891768 w 918792"/>
                  <a:gd name="connsiteY18" fmla="*/ 2823584 h 4958160"/>
                  <a:gd name="connsiteX19" fmla="*/ 864745 w 918792"/>
                  <a:gd name="connsiteY19" fmla="*/ 2701994 h 4958160"/>
                  <a:gd name="connsiteX20" fmla="*/ 837722 w 918792"/>
                  <a:gd name="connsiteY20" fmla="*/ 2647954 h 4958160"/>
                  <a:gd name="connsiteX21" fmla="*/ 810698 w 918792"/>
                  <a:gd name="connsiteY21" fmla="*/ 2553384 h 4958160"/>
                  <a:gd name="connsiteX22" fmla="*/ 783675 w 918792"/>
                  <a:gd name="connsiteY22" fmla="*/ 2485835 h 4958160"/>
                  <a:gd name="connsiteX23" fmla="*/ 770164 w 918792"/>
                  <a:gd name="connsiteY23" fmla="*/ 2431795 h 4958160"/>
                  <a:gd name="connsiteX24" fmla="*/ 743140 w 918792"/>
                  <a:gd name="connsiteY24" fmla="*/ 2391265 h 4958160"/>
                  <a:gd name="connsiteX25" fmla="*/ 716117 w 918792"/>
                  <a:gd name="connsiteY25" fmla="*/ 2337225 h 4958160"/>
                  <a:gd name="connsiteX26" fmla="*/ 689094 w 918792"/>
                  <a:gd name="connsiteY26" fmla="*/ 2296695 h 4958160"/>
                  <a:gd name="connsiteX27" fmla="*/ 675582 w 918792"/>
                  <a:gd name="connsiteY27" fmla="*/ 2256165 h 4958160"/>
                  <a:gd name="connsiteX28" fmla="*/ 648559 w 918792"/>
                  <a:gd name="connsiteY28" fmla="*/ 2188615 h 4958160"/>
                  <a:gd name="connsiteX29" fmla="*/ 594512 w 918792"/>
                  <a:gd name="connsiteY29" fmla="*/ 2121065 h 4958160"/>
                  <a:gd name="connsiteX30" fmla="*/ 553977 w 918792"/>
                  <a:gd name="connsiteY30" fmla="*/ 2040005 h 4958160"/>
                  <a:gd name="connsiteX31" fmla="*/ 472908 w 918792"/>
                  <a:gd name="connsiteY31" fmla="*/ 1958946 h 4958160"/>
                  <a:gd name="connsiteX32" fmla="*/ 445884 w 918792"/>
                  <a:gd name="connsiteY32" fmla="*/ 1931926 h 4958160"/>
                  <a:gd name="connsiteX33" fmla="*/ 405349 w 918792"/>
                  <a:gd name="connsiteY33" fmla="*/ 1877886 h 4958160"/>
                  <a:gd name="connsiteX34" fmla="*/ 378326 w 918792"/>
                  <a:gd name="connsiteY34" fmla="*/ 1837356 h 4958160"/>
                  <a:gd name="connsiteX35" fmla="*/ 337791 w 918792"/>
                  <a:gd name="connsiteY35" fmla="*/ 1810336 h 4958160"/>
                  <a:gd name="connsiteX36" fmla="*/ 283745 w 918792"/>
                  <a:gd name="connsiteY36" fmla="*/ 1715766 h 4958160"/>
                  <a:gd name="connsiteX37" fmla="*/ 216186 w 918792"/>
                  <a:gd name="connsiteY37" fmla="*/ 1648216 h 4958160"/>
                  <a:gd name="connsiteX38" fmla="*/ 148628 w 918792"/>
                  <a:gd name="connsiteY38" fmla="*/ 1567156 h 4958160"/>
                  <a:gd name="connsiteX39" fmla="*/ 54047 w 918792"/>
                  <a:gd name="connsiteY39" fmla="*/ 1445567 h 4958160"/>
                  <a:gd name="connsiteX40" fmla="*/ 27024 w 918792"/>
                  <a:gd name="connsiteY40" fmla="*/ 1405037 h 4958160"/>
                  <a:gd name="connsiteX41" fmla="*/ 0 w 918792"/>
                  <a:gd name="connsiteY41" fmla="*/ 1310467 h 4958160"/>
                  <a:gd name="connsiteX42" fmla="*/ 13512 w 918792"/>
                  <a:gd name="connsiteY42" fmla="*/ 1013248 h 4958160"/>
                  <a:gd name="connsiteX43" fmla="*/ 27024 w 918792"/>
                  <a:gd name="connsiteY43" fmla="*/ 972718 h 4958160"/>
                  <a:gd name="connsiteX44" fmla="*/ 67558 w 918792"/>
                  <a:gd name="connsiteY44" fmla="*/ 918678 h 4958160"/>
                  <a:gd name="connsiteX45" fmla="*/ 81070 w 918792"/>
                  <a:gd name="connsiteY45" fmla="*/ 851128 h 4958160"/>
                  <a:gd name="connsiteX46" fmla="*/ 135117 w 918792"/>
                  <a:gd name="connsiteY46" fmla="*/ 716028 h 4958160"/>
                  <a:gd name="connsiteX47" fmla="*/ 148628 w 918792"/>
                  <a:gd name="connsiteY47" fmla="*/ 675498 h 4958160"/>
                  <a:gd name="connsiteX48" fmla="*/ 202675 w 918792"/>
                  <a:gd name="connsiteY48" fmla="*/ 594438 h 4958160"/>
                  <a:gd name="connsiteX49" fmla="*/ 229698 w 918792"/>
                  <a:gd name="connsiteY49" fmla="*/ 513379 h 4958160"/>
                  <a:gd name="connsiteX50" fmla="*/ 310768 w 918792"/>
                  <a:gd name="connsiteY50" fmla="*/ 405299 h 4958160"/>
                  <a:gd name="connsiteX51" fmla="*/ 351303 w 918792"/>
                  <a:gd name="connsiteY51" fmla="*/ 351259 h 4958160"/>
                  <a:gd name="connsiteX52" fmla="*/ 391838 w 918792"/>
                  <a:gd name="connsiteY52" fmla="*/ 283709 h 4958160"/>
                  <a:gd name="connsiteX53" fmla="*/ 472908 w 918792"/>
                  <a:gd name="connsiteY53" fmla="*/ 202649 h 4958160"/>
                  <a:gd name="connsiteX54" fmla="*/ 513442 w 918792"/>
                  <a:gd name="connsiteY54" fmla="*/ 162119 h 4958160"/>
                  <a:gd name="connsiteX55" fmla="*/ 540466 w 918792"/>
                  <a:gd name="connsiteY55" fmla="*/ 135099 h 4958160"/>
                  <a:gd name="connsiteX56" fmla="*/ 567489 w 918792"/>
                  <a:gd name="connsiteY56" fmla="*/ 94569 h 4958160"/>
                  <a:gd name="connsiteX57" fmla="*/ 608024 w 918792"/>
                  <a:gd name="connsiteY57" fmla="*/ 13510 h 4958160"/>
                  <a:gd name="connsiteX58" fmla="*/ 635047 w 918792"/>
                  <a:gd name="connsiteY58" fmla="*/ 0 h 4958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918792" h="4958160">
                    <a:moveTo>
                      <a:pt x="189163" y="4958160"/>
                    </a:moveTo>
                    <a:cubicBezTo>
                      <a:pt x="225194" y="4926637"/>
                      <a:pt x="261669" y="4895614"/>
                      <a:pt x="297256" y="4863590"/>
                    </a:cubicBezTo>
                    <a:cubicBezTo>
                      <a:pt x="306725" y="4855069"/>
                      <a:pt x="315989" y="4846241"/>
                      <a:pt x="324280" y="4836570"/>
                    </a:cubicBezTo>
                    <a:cubicBezTo>
                      <a:pt x="343048" y="4814677"/>
                      <a:pt x="360311" y="4791537"/>
                      <a:pt x="378326" y="4769020"/>
                    </a:cubicBezTo>
                    <a:cubicBezTo>
                      <a:pt x="404873" y="4689392"/>
                      <a:pt x="373943" y="4767926"/>
                      <a:pt x="432373" y="4674450"/>
                    </a:cubicBezTo>
                    <a:cubicBezTo>
                      <a:pt x="465412" y="4621594"/>
                      <a:pt x="449228" y="4624504"/>
                      <a:pt x="486419" y="4579880"/>
                    </a:cubicBezTo>
                    <a:cubicBezTo>
                      <a:pt x="498652" y="4565202"/>
                      <a:pt x="514721" y="4554028"/>
                      <a:pt x="526954" y="4539350"/>
                    </a:cubicBezTo>
                    <a:cubicBezTo>
                      <a:pt x="555265" y="4505381"/>
                      <a:pt x="558975" y="4484422"/>
                      <a:pt x="581001" y="4444781"/>
                    </a:cubicBezTo>
                    <a:cubicBezTo>
                      <a:pt x="593755" y="4421827"/>
                      <a:pt x="608782" y="4400185"/>
                      <a:pt x="621536" y="4377231"/>
                    </a:cubicBezTo>
                    <a:cubicBezTo>
                      <a:pt x="631318" y="4359626"/>
                      <a:pt x="637884" y="4340269"/>
                      <a:pt x="648559" y="4323191"/>
                    </a:cubicBezTo>
                    <a:cubicBezTo>
                      <a:pt x="719968" y="4208950"/>
                      <a:pt x="663151" y="4334000"/>
                      <a:pt x="716117" y="4201601"/>
                    </a:cubicBezTo>
                    <a:cubicBezTo>
                      <a:pt x="746746" y="4017854"/>
                      <a:pt x="707831" y="4215708"/>
                      <a:pt x="756652" y="4052991"/>
                    </a:cubicBezTo>
                    <a:cubicBezTo>
                      <a:pt x="811457" y="3870331"/>
                      <a:pt x="723048" y="4103220"/>
                      <a:pt x="797187" y="3917892"/>
                    </a:cubicBezTo>
                    <a:cubicBezTo>
                      <a:pt x="801691" y="3895375"/>
                      <a:pt x="806590" y="3872934"/>
                      <a:pt x="810698" y="3850342"/>
                    </a:cubicBezTo>
                    <a:cubicBezTo>
                      <a:pt x="815599" y="3823391"/>
                      <a:pt x="814035" y="3794715"/>
                      <a:pt x="824210" y="3769282"/>
                    </a:cubicBezTo>
                    <a:cubicBezTo>
                      <a:pt x="832574" y="3748375"/>
                      <a:pt x="851233" y="3733255"/>
                      <a:pt x="864745" y="3715242"/>
                    </a:cubicBezTo>
                    <a:cubicBezTo>
                      <a:pt x="873753" y="3674712"/>
                      <a:pt x="884116" y="3634460"/>
                      <a:pt x="891768" y="3593652"/>
                    </a:cubicBezTo>
                    <a:cubicBezTo>
                      <a:pt x="928075" y="3400037"/>
                      <a:pt x="885795" y="3577011"/>
                      <a:pt x="918792" y="3445043"/>
                    </a:cubicBezTo>
                    <a:cubicBezTo>
                      <a:pt x="909784" y="3237890"/>
                      <a:pt x="903712" y="3030588"/>
                      <a:pt x="891768" y="2823584"/>
                    </a:cubicBezTo>
                    <a:cubicBezTo>
                      <a:pt x="889788" y="2789272"/>
                      <a:pt x="879708" y="2736904"/>
                      <a:pt x="864745" y="2701994"/>
                    </a:cubicBezTo>
                    <a:cubicBezTo>
                      <a:pt x="856811" y="2683483"/>
                      <a:pt x="845656" y="2666465"/>
                      <a:pt x="837722" y="2647954"/>
                    </a:cubicBezTo>
                    <a:cubicBezTo>
                      <a:pt x="818202" y="2602413"/>
                      <a:pt x="827841" y="2604806"/>
                      <a:pt x="810698" y="2553384"/>
                    </a:cubicBezTo>
                    <a:cubicBezTo>
                      <a:pt x="803028" y="2530378"/>
                      <a:pt x="791345" y="2508842"/>
                      <a:pt x="783675" y="2485835"/>
                    </a:cubicBezTo>
                    <a:cubicBezTo>
                      <a:pt x="777803" y="2468220"/>
                      <a:pt x="777479" y="2448861"/>
                      <a:pt x="770164" y="2431795"/>
                    </a:cubicBezTo>
                    <a:cubicBezTo>
                      <a:pt x="763767" y="2416870"/>
                      <a:pt x="751197" y="2405363"/>
                      <a:pt x="743140" y="2391265"/>
                    </a:cubicBezTo>
                    <a:cubicBezTo>
                      <a:pt x="733147" y="2373779"/>
                      <a:pt x="726110" y="2354711"/>
                      <a:pt x="716117" y="2337225"/>
                    </a:cubicBezTo>
                    <a:cubicBezTo>
                      <a:pt x="708060" y="2323127"/>
                      <a:pt x="696356" y="2311218"/>
                      <a:pt x="689094" y="2296695"/>
                    </a:cubicBezTo>
                    <a:cubicBezTo>
                      <a:pt x="682725" y="2283958"/>
                      <a:pt x="680583" y="2269499"/>
                      <a:pt x="675582" y="2256165"/>
                    </a:cubicBezTo>
                    <a:cubicBezTo>
                      <a:pt x="667066" y="2233458"/>
                      <a:pt x="659406" y="2210306"/>
                      <a:pt x="648559" y="2188615"/>
                    </a:cubicBezTo>
                    <a:cubicBezTo>
                      <a:pt x="631514" y="2154528"/>
                      <a:pt x="619648" y="2146197"/>
                      <a:pt x="594512" y="2121065"/>
                    </a:cubicBezTo>
                    <a:cubicBezTo>
                      <a:pt x="581991" y="2083504"/>
                      <a:pt x="581918" y="2071434"/>
                      <a:pt x="553977" y="2040005"/>
                    </a:cubicBezTo>
                    <a:cubicBezTo>
                      <a:pt x="528587" y="2011445"/>
                      <a:pt x="499931" y="1985966"/>
                      <a:pt x="472908" y="1958946"/>
                    </a:cubicBezTo>
                    <a:cubicBezTo>
                      <a:pt x="463900" y="1949939"/>
                      <a:pt x="453528" y="1942116"/>
                      <a:pt x="445884" y="1931926"/>
                    </a:cubicBezTo>
                    <a:cubicBezTo>
                      <a:pt x="432372" y="1913913"/>
                      <a:pt x="418438" y="1896209"/>
                      <a:pt x="405349" y="1877886"/>
                    </a:cubicBezTo>
                    <a:cubicBezTo>
                      <a:pt x="395910" y="1864673"/>
                      <a:pt x="389808" y="1848837"/>
                      <a:pt x="378326" y="1837356"/>
                    </a:cubicBezTo>
                    <a:cubicBezTo>
                      <a:pt x="366843" y="1825874"/>
                      <a:pt x="351303" y="1819343"/>
                      <a:pt x="337791" y="1810336"/>
                    </a:cubicBezTo>
                    <a:cubicBezTo>
                      <a:pt x="323246" y="1781249"/>
                      <a:pt x="306025" y="1741226"/>
                      <a:pt x="283745" y="1715766"/>
                    </a:cubicBezTo>
                    <a:cubicBezTo>
                      <a:pt x="262773" y="1691801"/>
                      <a:pt x="216186" y="1648216"/>
                      <a:pt x="216186" y="1648216"/>
                    </a:cubicBezTo>
                    <a:cubicBezTo>
                      <a:pt x="147688" y="1511235"/>
                      <a:pt x="233506" y="1660510"/>
                      <a:pt x="148628" y="1567156"/>
                    </a:cubicBezTo>
                    <a:cubicBezTo>
                      <a:pt x="114085" y="1529164"/>
                      <a:pt x="82532" y="1488290"/>
                      <a:pt x="54047" y="1445567"/>
                    </a:cubicBezTo>
                    <a:cubicBezTo>
                      <a:pt x="45039" y="1432057"/>
                      <a:pt x="34286" y="1419560"/>
                      <a:pt x="27024" y="1405037"/>
                    </a:cubicBezTo>
                    <a:cubicBezTo>
                      <a:pt x="17332" y="1385654"/>
                      <a:pt x="4330" y="1327783"/>
                      <a:pt x="0" y="1310467"/>
                    </a:cubicBezTo>
                    <a:cubicBezTo>
                      <a:pt x="4504" y="1211394"/>
                      <a:pt x="5602" y="1112107"/>
                      <a:pt x="13512" y="1013248"/>
                    </a:cubicBezTo>
                    <a:cubicBezTo>
                      <a:pt x="14648" y="999052"/>
                      <a:pt x="19958" y="985082"/>
                      <a:pt x="27024" y="972718"/>
                    </a:cubicBezTo>
                    <a:cubicBezTo>
                      <a:pt x="38197" y="953168"/>
                      <a:pt x="54047" y="936691"/>
                      <a:pt x="67558" y="918678"/>
                    </a:cubicBezTo>
                    <a:cubicBezTo>
                      <a:pt x="72062" y="896161"/>
                      <a:pt x="75500" y="873405"/>
                      <a:pt x="81070" y="851128"/>
                    </a:cubicBezTo>
                    <a:cubicBezTo>
                      <a:pt x="91318" y="810141"/>
                      <a:pt x="122955" y="746429"/>
                      <a:pt x="135117" y="716028"/>
                    </a:cubicBezTo>
                    <a:cubicBezTo>
                      <a:pt x="140406" y="702806"/>
                      <a:pt x="141711" y="687946"/>
                      <a:pt x="148628" y="675498"/>
                    </a:cubicBezTo>
                    <a:cubicBezTo>
                      <a:pt x="164401" y="647110"/>
                      <a:pt x="202675" y="594438"/>
                      <a:pt x="202675" y="594438"/>
                    </a:cubicBezTo>
                    <a:cubicBezTo>
                      <a:pt x="211683" y="567418"/>
                      <a:pt x="212608" y="536163"/>
                      <a:pt x="229698" y="513379"/>
                    </a:cubicBezTo>
                    <a:lnTo>
                      <a:pt x="310768" y="405299"/>
                    </a:lnTo>
                    <a:cubicBezTo>
                      <a:pt x="324280" y="387286"/>
                      <a:pt x="339717" y="370567"/>
                      <a:pt x="351303" y="351259"/>
                    </a:cubicBezTo>
                    <a:cubicBezTo>
                      <a:pt x="364815" y="328742"/>
                      <a:pt x="375208" y="304032"/>
                      <a:pt x="391838" y="283709"/>
                    </a:cubicBezTo>
                    <a:cubicBezTo>
                      <a:pt x="416039" y="254134"/>
                      <a:pt x="445885" y="229669"/>
                      <a:pt x="472908" y="202649"/>
                    </a:cubicBezTo>
                    <a:lnTo>
                      <a:pt x="513442" y="162119"/>
                    </a:lnTo>
                    <a:cubicBezTo>
                      <a:pt x="522450" y="153112"/>
                      <a:pt x="533400" y="145698"/>
                      <a:pt x="540466" y="135099"/>
                    </a:cubicBezTo>
                    <a:cubicBezTo>
                      <a:pt x="549474" y="121589"/>
                      <a:pt x="560227" y="109092"/>
                      <a:pt x="567489" y="94569"/>
                    </a:cubicBezTo>
                    <a:cubicBezTo>
                      <a:pt x="589468" y="50617"/>
                      <a:pt x="569302" y="52227"/>
                      <a:pt x="608024" y="13510"/>
                    </a:cubicBezTo>
                    <a:cubicBezTo>
                      <a:pt x="615145" y="6389"/>
                      <a:pt x="626039" y="4503"/>
                      <a:pt x="635047" y="0"/>
                    </a:cubicBezTo>
                  </a:path>
                </a:pathLst>
              </a:cu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6472074" y="1837356"/>
                <a:ext cx="243210" cy="216159"/>
              </a:xfrm>
              <a:prstGeom prst="ellipse">
                <a:avLst/>
              </a:prstGeom>
              <a:solidFill>
                <a:srgbClr val="FF6600"/>
              </a:solidFill>
              <a:ln>
                <a:solidFill>
                  <a:srgbClr val="FF66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6066724" y="2802951"/>
                <a:ext cx="243210" cy="216159"/>
              </a:xfrm>
              <a:prstGeom prst="ellipse">
                <a:avLst/>
              </a:prstGeom>
              <a:solidFill>
                <a:srgbClr val="FF6600"/>
              </a:solidFill>
              <a:ln>
                <a:solidFill>
                  <a:srgbClr val="FF66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6610963" y="3705522"/>
                <a:ext cx="243210" cy="216159"/>
              </a:xfrm>
              <a:prstGeom prst="ellipse">
                <a:avLst/>
              </a:prstGeom>
              <a:solidFill>
                <a:srgbClr val="FF6600"/>
              </a:solidFill>
              <a:ln>
                <a:solidFill>
                  <a:srgbClr val="FF66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6944982" y="5335773"/>
                <a:ext cx="243210" cy="216159"/>
              </a:xfrm>
              <a:prstGeom prst="ellipse">
                <a:avLst/>
              </a:prstGeom>
              <a:solidFill>
                <a:srgbClr val="FF6600"/>
              </a:solidFill>
              <a:ln>
                <a:solidFill>
                  <a:srgbClr val="FF66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6350469" y="6457767"/>
                <a:ext cx="243210" cy="216159"/>
              </a:xfrm>
              <a:prstGeom prst="ellipse">
                <a:avLst/>
              </a:prstGeom>
              <a:solidFill>
                <a:srgbClr val="FF6600"/>
              </a:solidFill>
              <a:ln>
                <a:solidFill>
                  <a:srgbClr val="FF66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7854122" y="1649012"/>
              <a:ext cx="275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</a:t>
              </a:r>
              <a:endParaRPr lang="en-US" sz="1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441723" y="2622997"/>
              <a:ext cx="275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984903" y="3523975"/>
              <a:ext cx="275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</a:t>
              </a:r>
              <a:endParaRPr lang="en-US" sz="1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327031" y="5148946"/>
              <a:ext cx="275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4 </a:t>
              </a:r>
              <a:endParaRPr lang="en-US" sz="1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724051" y="6275984"/>
              <a:ext cx="2756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5</a:t>
              </a:r>
              <a:endParaRPr lang="en-US" sz="1400" dirty="0"/>
            </a:p>
          </p:txBody>
        </p:sp>
      </p:grpSp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6668313"/>
              </p:ext>
            </p:extLst>
          </p:nvPr>
        </p:nvGraphicFramePr>
        <p:xfrm>
          <a:off x="1416050" y="4077311"/>
          <a:ext cx="5511800" cy="231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Equation" r:id="rId3" imgW="2755900" imgH="1155700" progId="Equation.3">
                  <p:embed/>
                </p:oleObj>
              </mc:Choice>
              <mc:Fallback>
                <p:oleObj name="Equation" r:id="rId3" imgW="2755900" imgH="1155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16050" y="4077311"/>
                        <a:ext cx="5511800" cy="231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7483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5217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Next specify spatial covariance function</a:t>
            </a:r>
            <a:br>
              <a:rPr lang="en-US" dirty="0" smtClean="0"/>
            </a:br>
            <a:r>
              <a:rPr lang="en-US" dirty="0" smtClean="0"/>
              <a:t>(aka “kernel”)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Exponential</a:t>
            </a:r>
          </a:p>
          <a:p>
            <a:endParaRPr lang="en-US" dirty="0"/>
          </a:p>
          <a:p>
            <a:r>
              <a:rPr lang="en-US" b="1" dirty="0" smtClean="0"/>
              <a:t>Squared exponential</a:t>
            </a:r>
            <a:r>
              <a:rPr lang="en-US" b="1" baseline="30000" dirty="0" smtClean="0"/>
              <a:t>*</a:t>
            </a:r>
            <a:endParaRPr lang="en-US" b="1" dirty="0" smtClean="0"/>
          </a:p>
          <a:p>
            <a:endParaRPr lang="en-US" dirty="0"/>
          </a:p>
          <a:p>
            <a:r>
              <a:rPr lang="en-US" b="1" dirty="0" err="1" smtClean="0"/>
              <a:t>Matern</a:t>
            </a:r>
            <a:r>
              <a:rPr lang="en-US" b="1" dirty="0" smtClean="0"/>
              <a:t> family</a:t>
            </a:r>
            <a:endParaRPr lang="en-US" b="1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8538033"/>
              </p:ext>
            </p:extLst>
          </p:nvPr>
        </p:nvGraphicFramePr>
        <p:xfrm>
          <a:off x="736600" y="2286000"/>
          <a:ext cx="360680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7" name="Equation" r:id="rId3" imgW="1803400" imgH="241300" progId="Equation.3">
                  <p:embed/>
                </p:oleObj>
              </mc:Choice>
              <mc:Fallback>
                <p:oleObj name="Equation" r:id="rId3" imgW="1803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6600" y="2286000"/>
                        <a:ext cx="3606800" cy="48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018254"/>
              </p:ext>
            </p:extLst>
          </p:nvPr>
        </p:nvGraphicFramePr>
        <p:xfrm>
          <a:off x="4635500" y="2260600"/>
          <a:ext cx="358140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8" name="Equation" r:id="rId5" imgW="1790700" imgH="241300" progId="Equation.3">
                  <p:embed/>
                </p:oleObj>
              </mc:Choice>
              <mc:Fallback>
                <p:oleObj name="Equation" r:id="rId5" imgW="1790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35500" y="2260600"/>
                        <a:ext cx="3581400" cy="48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8429159"/>
              </p:ext>
            </p:extLst>
          </p:nvPr>
        </p:nvGraphicFramePr>
        <p:xfrm>
          <a:off x="736600" y="3435350"/>
          <a:ext cx="360680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9" name="Equation" r:id="rId7" imgW="1803400" imgH="241300" progId="Equation.3">
                  <p:embed/>
                </p:oleObj>
              </mc:Choice>
              <mc:Fallback>
                <p:oleObj name="Equation" r:id="rId7" imgW="1803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36600" y="3435350"/>
                        <a:ext cx="3606800" cy="48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2716534"/>
              </p:ext>
            </p:extLst>
          </p:nvPr>
        </p:nvGraphicFramePr>
        <p:xfrm>
          <a:off x="736600" y="4641850"/>
          <a:ext cx="6019800" cy="93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0" name="Equation" r:id="rId9" imgW="3009900" imgH="469900" progId="Equation.3">
                  <p:embed/>
                </p:oleObj>
              </mc:Choice>
              <mc:Fallback>
                <p:oleObj name="Equation" r:id="rId9" imgW="30099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36600" y="4641850"/>
                        <a:ext cx="6019800" cy="93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38200" y="6126163"/>
            <a:ext cx="5134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 smtClean="0"/>
              <a:t>*</a:t>
            </a:r>
            <a:r>
              <a:rPr lang="en-US" dirty="0" smtClean="0"/>
              <a:t>Also referred to as radial basis function, or Gaussian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89449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we’ve learned so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Time series can be useful for identifying structure, improving precision, and accuracy of forecasts </a:t>
            </a:r>
          </a:p>
          <a:p>
            <a:endParaRPr lang="en-US" dirty="0" smtClean="0"/>
          </a:p>
          <a:p>
            <a:r>
              <a:rPr lang="en-US" dirty="0" smtClean="0"/>
              <a:t>Modeling multivariate time series</a:t>
            </a:r>
          </a:p>
          <a:p>
            <a:pPr lvl="1"/>
            <a:r>
              <a:rPr lang="en-US" dirty="0" smtClean="0"/>
              <a:t>e.g. MARSS() function, with each observed time series mapped to a single discrete state</a:t>
            </a:r>
            <a:endParaRPr lang="en-US" dirty="0"/>
          </a:p>
          <a:p>
            <a:r>
              <a:rPr lang="en-US" dirty="0" smtClean="0"/>
              <a:t>Using DFA </a:t>
            </a:r>
          </a:p>
          <a:p>
            <a:pPr lvl="1"/>
            <a:r>
              <a:rPr lang="en-US" dirty="0" smtClean="0"/>
              <a:t>Structure determined by factor loadings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100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rcRect t="4265" b="4265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1689100" y="4533900"/>
            <a:ext cx="56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Θ</a:t>
            </a:r>
            <a:r>
              <a:rPr lang="en-US" dirty="0" smtClean="0"/>
              <a:t>=1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86100" y="3588266"/>
            <a:ext cx="686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Θ</a:t>
            </a:r>
            <a:r>
              <a:rPr lang="en-US" dirty="0" smtClean="0"/>
              <a:t>=10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9644842"/>
              </p:ext>
            </p:extLst>
          </p:nvPr>
        </p:nvGraphicFramePr>
        <p:xfrm>
          <a:off x="4343400" y="2520950"/>
          <a:ext cx="360680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8" name="Equation" r:id="rId5" imgW="1803400" imgH="241300" progId="Equation.3">
                  <p:embed/>
                </p:oleObj>
              </mc:Choice>
              <mc:Fallback>
                <p:oleObj name="Equation" r:id="rId5" imgW="1803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43400" y="2520950"/>
                        <a:ext cx="3606800" cy="48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266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4265" b="4265"/>
          <a:stretch>
            <a:fillRect/>
          </a:stretch>
        </p:blipFill>
        <p:spPr>
          <a:xfrm>
            <a:off x="1930400" y="660400"/>
            <a:ext cx="5707380" cy="3138829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3568700"/>
            <a:ext cx="5707380" cy="343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97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4265" b="4265"/>
          <a:stretch>
            <a:fillRect/>
          </a:stretch>
        </p:blipFill>
        <p:spPr>
          <a:xfrm>
            <a:off x="1346200" y="177799"/>
            <a:ext cx="6522720" cy="358723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200" y="2959100"/>
            <a:ext cx="6522720" cy="392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842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Considerations for time series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Should spatial dependency be included</a:t>
            </a:r>
          </a:p>
          <a:p>
            <a:endParaRPr lang="en-US" dirty="0"/>
          </a:p>
          <a:p>
            <a:r>
              <a:rPr lang="en-US" dirty="0" smtClean="0"/>
              <a:t>How to model it</a:t>
            </a:r>
          </a:p>
          <a:p>
            <a:pPr lvl="1"/>
            <a:r>
              <a:rPr lang="en-US" dirty="0" smtClean="0"/>
              <a:t>Constant</a:t>
            </a:r>
          </a:p>
          <a:p>
            <a:pPr lvl="1"/>
            <a:r>
              <a:rPr lang="en-US" dirty="0" smtClean="0"/>
              <a:t>Time varying</a:t>
            </a:r>
          </a:p>
          <a:p>
            <a:pPr lvl="2"/>
            <a:r>
              <a:rPr lang="en-US" dirty="0" smtClean="0"/>
              <a:t>Autoregressive</a:t>
            </a:r>
          </a:p>
          <a:p>
            <a:pPr lvl="2"/>
            <a:r>
              <a:rPr lang="en-US" dirty="0" smtClean="0"/>
              <a:t>Random walk</a:t>
            </a:r>
          </a:p>
          <a:p>
            <a:pPr lvl="2"/>
            <a:r>
              <a:rPr lang="en-US" smtClean="0"/>
              <a:t>Independent variation?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282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Model-based </a:t>
            </a:r>
            <a:r>
              <a:rPr lang="en-US" dirty="0" err="1" smtClean="0"/>
              <a:t>geostatistical</a:t>
            </a:r>
            <a:r>
              <a:rPr lang="en-US" dirty="0" smtClean="0"/>
              <a:t>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 Generalized least squares</a:t>
            </a:r>
          </a:p>
          <a:p>
            <a:endParaRPr lang="en-US" dirty="0" smtClean="0"/>
          </a:p>
          <a:p>
            <a:r>
              <a:rPr lang="en-US" dirty="0" smtClean="0"/>
              <a:t>2. Bayesian methods in </a:t>
            </a:r>
            <a:r>
              <a:rPr lang="en-US" dirty="0" err="1" smtClean="0"/>
              <a:t>spBayes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3. INLA models</a:t>
            </a:r>
          </a:p>
          <a:p>
            <a:endParaRPr lang="en-US" dirty="0" smtClean="0"/>
          </a:p>
          <a:p>
            <a:r>
              <a:rPr lang="en-US" dirty="0" smtClean="0"/>
              <a:t>4. Writing your own Bayesian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026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1: using </a:t>
            </a:r>
            <a:r>
              <a:rPr lang="en-US" dirty="0" err="1" smtClean="0"/>
              <a:t>gls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Generalized least squares function</a:t>
            </a:r>
          </a:p>
          <a:p>
            <a:pPr lvl="1"/>
            <a:r>
              <a:rPr lang="en-US" dirty="0" smtClean="0"/>
              <a:t>Similar syntax to lm, </a:t>
            </a:r>
            <a:r>
              <a:rPr lang="en-US" dirty="0" err="1" smtClean="0"/>
              <a:t>glm</a:t>
            </a:r>
            <a:r>
              <a:rPr lang="en-US" dirty="0" smtClean="0"/>
              <a:t>, etc.</a:t>
            </a:r>
            <a:endParaRPr lang="en-US" dirty="0"/>
          </a:p>
          <a:p>
            <a:r>
              <a:rPr lang="en-US" dirty="0" smtClean="0"/>
              <a:t>Flexible correlation structures</a:t>
            </a:r>
          </a:p>
          <a:p>
            <a:pPr lvl="1"/>
            <a:r>
              <a:rPr lang="en-US" dirty="0" err="1" smtClean="0"/>
              <a:t>corExp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corGaus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corLin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corSpher</a:t>
            </a:r>
            <a:r>
              <a:rPr lang="en-US" dirty="0" smtClean="0"/>
              <a:t>()</a:t>
            </a:r>
            <a:endParaRPr lang="en-US" dirty="0"/>
          </a:p>
          <a:p>
            <a:r>
              <a:rPr lang="en-US" dirty="0" smtClean="0"/>
              <a:t>Allows irregularly spaced data / NAs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nlike </a:t>
            </a:r>
            <a:r>
              <a:rPr lang="en-US" dirty="0" err="1" smtClean="0"/>
              <a:t>Arima</a:t>
            </a:r>
            <a:r>
              <a:rPr lang="en-US" dirty="0" smtClean="0"/>
              <a:t>(), </a:t>
            </a:r>
            <a:r>
              <a:rPr lang="en-US" dirty="0" err="1" smtClean="0"/>
              <a:t>auto.arima</a:t>
            </a:r>
            <a:r>
              <a:rPr lang="en-US" dirty="0" smtClean="0"/>
              <a:t>(),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05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380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00" y="274638"/>
            <a:ext cx="8153400" cy="49022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2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We’ll use Snow Water Equivalent </a:t>
            </a:r>
          </a:p>
          <a:p>
            <a:pPr marL="0" indent="0">
              <a:buNone/>
            </a:pPr>
            <a:r>
              <a:rPr lang="en-US" dirty="0" smtClean="0"/>
              <a:t>(SWE) data in Washington state</a:t>
            </a:r>
          </a:p>
          <a:p>
            <a:endParaRPr lang="en-US" dirty="0" smtClean="0"/>
          </a:p>
          <a:p>
            <a:r>
              <a:rPr lang="en-US" dirty="0" smtClean="0"/>
              <a:t>70 SNOTEL sites</a:t>
            </a:r>
          </a:p>
          <a:p>
            <a:pPr lvl="1"/>
            <a:r>
              <a:rPr lang="en-US" dirty="0" smtClean="0"/>
              <a:t>We’ll focus only on Cascades</a:t>
            </a:r>
          </a:p>
          <a:p>
            <a:pPr lvl="1"/>
            <a:endParaRPr lang="en-US" dirty="0"/>
          </a:p>
          <a:p>
            <a:r>
              <a:rPr lang="en-US" dirty="0" smtClean="0"/>
              <a:t>1981-2013</a:t>
            </a:r>
          </a:p>
          <a:p>
            <a:endParaRPr lang="en-US" dirty="0"/>
          </a:p>
          <a:p>
            <a:r>
              <a:rPr lang="en-US" dirty="0" smtClean="0"/>
              <a:t>Initially start using just the February SWE data</a:t>
            </a:r>
          </a:p>
          <a:p>
            <a:r>
              <a:rPr lang="en-US" dirty="0" smtClean="0"/>
              <a:t>1518 data points (only 29 missing values!)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473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 can use AIC to evaluate different correlation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err="1">
                <a:solidFill>
                  <a:srgbClr val="000090"/>
                </a:solidFill>
              </a:rPr>
              <a:t>mod.exp</a:t>
            </a:r>
            <a:r>
              <a:rPr lang="en-US" sz="2800" dirty="0">
                <a:solidFill>
                  <a:srgbClr val="000090"/>
                </a:solidFill>
              </a:rPr>
              <a:t> = </a:t>
            </a:r>
            <a:r>
              <a:rPr lang="en-US" sz="2800" dirty="0" err="1">
                <a:solidFill>
                  <a:srgbClr val="000090"/>
                </a:solidFill>
              </a:rPr>
              <a:t>gls</a:t>
            </a:r>
            <a:r>
              <a:rPr lang="en-US" sz="2800" dirty="0">
                <a:solidFill>
                  <a:srgbClr val="000090"/>
                </a:solidFill>
              </a:rPr>
              <a:t>(Feb ~ </a:t>
            </a:r>
            <a:r>
              <a:rPr lang="en-US" sz="2800" dirty="0" err="1">
                <a:solidFill>
                  <a:srgbClr val="000090"/>
                </a:solidFill>
              </a:rPr>
              <a:t>elev</a:t>
            </a:r>
            <a:r>
              <a:rPr lang="en-US" sz="2800" dirty="0" smtClean="0">
                <a:solidFill>
                  <a:srgbClr val="000090"/>
                </a:solidFill>
              </a:rPr>
              <a:t>, correlation = </a:t>
            </a:r>
            <a:r>
              <a:rPr lang="en-US" sz="2800" dirty="0" err="1" smtClean="0">
                <a:solidFill>
                  <a:srgbClr val="000090"/>
                </a:solidFill>
              </a:rPr>
              <a:t>corExp</a:t>
            </a:r>
            <a:r>
              <a:rPr lang="en-US" sz="2800" dirty="0">
                <a:solidFill>
                  <a:srgbClr val="000090"/>
                </a:solidFill>
              </a:rPr>
              <a:t>(form=~</a:t>
            </a:r>
            <a:r>
              <a:rPr lang="en-US" sz="2800" dirty="0" err="1">
                <a:solidFill>
                  <a:srgbClr val="000090"/>
                </a:solidFill>
              </a:rPr>
              <a:t>lat+lon,nugget</a:t>
            </a:r>
            <a:r>
              <a:rPr lang="en-US" sz="2800" dirty="0">
                <a:solidFill>
                  <a:srgbClr val="000090"/>
                </a:solidFill>
              </a:rPr>
              <a:t>=T)</a:t>
            </a:r>
            <a:r>
              <a:rPr lang="en-US" sz="2800" dirty="0" smtClean="0">
                <a:solidFill>
                  <a:srgbClr val="000090"/>
                </a:solidFill>
              </a:rPr>
              <a:t>, data = y</a:t>
            </a:r>
            <a:r>
              <a:rPr lang="en-US" sz="2800" dirty="0">
                <a:solidFill>
                  <a:srgbClr val="000090"/>
                </a:solidFill>
              </a:rPr>
              <a:t>[which(</a:t>
            </a:r>
            <a:r>
              <a:rPr lang="en-US" sz="2800" dirty="0" err="1">
                <a:solidFill>
                  <a:srgbClr val="000090"/>
                </a:solidFill>
              </a:rPr>
              <a:t>is.na</a:t>
            </a:r>
            <a:r>
              <a:rPr lang="en-US" sz="2800" dirty="0">
                <a:solidFill>
                  <a:srgbClr val="000090"/>
                </a:solidFill>
              </a:rPr>
              <a:t>(</a:t>
            </a:r>
            <a:r>
              <a:rPr lang="en-US" sz="2800" dirty="0" err="1">
                <a:solidFill>
                  <a:srgbClr val="000090"/>
                </a:solidFill>
              </a:rPr>
              <a:t>y$Feb</a:t>
            </a:r>
            <a:r>
              <a:rPr lang="en-US" sz="2800" dirty="0">
                <a:solidFill>
                  <a:srgbClr val="000090"/>
                </a:solidFill>
              </a:rPr>
              <a:t>)==F &amp; </a:t>
            </a:r>
            <a:r>
              <a:rPr lang="en-US" sz="2800" dirty="0" err="1">
                <a:solidFill>
                  <a:srgbClr val="000090"/>
                </a:solidFill>
              </a:rPr>
              <a:t>y$Water.Year</a:t>
            </a:r>
            <a:r>
              <a:rPr lang="en-US" sz="2800" dirty="0">
                <a:solidFill>
                  <a:srgbClr val="000090"/>
                </a:solidFill>
              </a:rPr>
              <a:t>==2013),])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90"/>
                </a:solidFill>
              </a:rPr>
              <a:t>AIC(</a:t>
            </a:r>
            <a:r>
              <a:rPr lang="en-US" sz="2800" dirty="0" err="1">
                <a:solidFill>
                  <a:srgbClr val="000090"/>
                </a:solidFill>
              </a:rPr>
              <a:t>mod.exp</a:t>
            </a:r>
            <a:r>
              <a:rPr lang="en-US" sz="2800" dirty="0" smtClean="0">
                <a:solidFill>
                  <a:srgbClr val="000090"/>
                </a:solidFill>
              </a:rPr>
              <a:t>) = 431.097</a:t>
            </a:r>
          </a:p>
          <a:p>
            <a:pPr marL="0" indent="0">
              <a:buNone/>
            </a:pPr>
            <a:endParaRPr lang="en-US" sz="2800" dirty="0">
              <a:solidFill>
                <a:srgbClr val="000090"/>
              </a:solidFill>
            </a:endParaRPr>
          </a:p>
          <a:p>
            <a:pPr marL="0" indent="0">
              <a:buNone/>
            </a:pPr>
            <a:r>
              <a:rPr lang="en-US" sz="2800" dirty="0" err="1">
                <a:solidFill>
                  <a:srgbClr val="000090"/>
                </a:solidFill>
              </a:rPr>
              <a:t>mod.gaus</a:t>
            </a:r>
            <a:r>
              <a:rPr lang="en-US" sz="2800" dirty="0">
                <a:solidFill>
                  <a:srgbClr val="000090"/>
                </a:solidFill>
              </a:rPr>
              <a:t> = </a:t>
            </a:r>
            <a:r>
              <a:rPr lang="en-US" sz="2800" dirty="0" err="1">
                <a:solidFill>
                  <a:srgbClr val="000090"/>
                </a:solidFill>
              </a:rPr>
              <a:t>gls</a:t>
            </a:r>
            <a:r>
              <a:rPr lang="en-US" sz="2800" dirty="0">
                <a:solidFill>
                  <a:srgbClr val="000090"/>
                </a:solidFill>
              </a:rPr>
              <a:t>(Feb ~ </a:t>
            </a:r>
            <a:r>
              <a:rPr lang="en-US" sz="2800" dirty="0" err="1">
                <a:solidFill>
                  <a:srgbClr val="000090"/>
                </a:solidFill>
              </a:rPr>
              <a:t>elev</a:t>
            </a:r>
            <a:r>
              <a:rPr lang="en-US" sz="2800" dirty="0" smtClean="0">
                <a:solidFill>
                  <a:srgbClr val="000090"/>
                </a:solidFill>
              </a:rPr>
              <a:t>, correlation = </a:t>
            </a:r>
            <a:r>
              <a:rPr lang="en-US" sz="2800" dirty="0" err="1" smtClean="0">
                <a:solidFill>
                  <a:srgbClr val="000090"/>
                </a:solidFill>
              </a:rPr>
              <a:t>corGaus</a:t>
            </a:r>
            <a:r>
              <a:rPr lang="en-US" sz="2800" dirty="0">
                <a:solidFill>
                  <a:srgbClr val="000090"/>
                </a:solidFill>
              </a:rPr>
              <a:t>(form=~</a:t>
            </a:r>
            <a:r>
              <a:rPr lang="en-US" sz="2800" dirty="0" err="1">
                <a:solidFill>
                  <a:srgbClr val="000090"/>
                </a:solidFill>
              </a:rPr>
              <a:t>lat+lon,nugget</a:t>
            </a:r>
            <a:r>
              <a:rPr lang="en-US" sz="2800" dirty="0">
                <a:solidFill>
                  <a:srgbClr val="000090"/>
                </a:solidFill>
              </a:rPr>
              <a:t>=T)</a:t>
            </a:r>
            <a:r>
              <a:rPr lang="en-US" sz="2800" dirty="0" smtClean="0">
                <a:solidFill>
                  <a:srgbClr val="000090"/>
                </a:solidFill>
              </a:rPr>
              <a:t>, data = y</a:t>
            </a:r>
            <a:r>
              <a:rPr lang="en-US" sz="2800" dirty="0">
                <a:solidFill>
                  <a:srgbClr val="000090"/>
                </a:solidFill>
              </a:rPr>
              <a:t>[which(</a:t>
            </a:r>
            <a:r>
              <a:rPr lang="en-US" sz="2800" dirty="0" err="1">
                <a:solidFill>
                  <a:srgbClr val="000090"/>
                </a:solidFill>
              </a:rPr>
              <a:t>is.na</a:t>
            </a:r>
            <a:r>
              <a:rPr lang="en-US" sz="2800" dirty="0">
                <a:solidFill>
                  <a:srgbClr val="000090"/>
                </a:solidFill>
              </a:rPr>
              <a:t>(</a:t>
            </a:r>
            <a:r>
              <a:rPr lang="en-US" sz="2800" dirty="0" err="1">
                <a:solidFill>
                  <a:srgbClr val="000090"/>
                </a:solidFill>
              </a:rPr>
              <a:t>y$Feb</a:t>
            </a:r>
            <a:r>
              <a:rPr lang="en-US" sz="2800" dirty="0">
                <a:solidFill>
                  <a:srgbClr val="000090"/>
                </a:solidFill>
              </a:rPr>
              <a:t>)==F &amp; </a:t>
            </a:r>
            <a:r>
              <a:rPr lang="en-US" sz="2800" dirty="0" err="1">
                <a:solidFill>
                  <a:srgbClr val="000090"/>
                </a:solidFill>
              </a:rPr>
              <a:t>y$Water.Year</a:t>
            </a:r>
            <a:r>
              <a:rPr lang="en-US" sz="2800" dirty="0">
                <a:solidFill>
                  <a:srgbClr val="000090"/>
                </a:solidFill>
              </a:rPr>
              <a:t>==2013),])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90"/>
                </a:solidFill>
              </a:rPr>
              <a:t>AIC(</a:t>
            </a:r>
            <a:r>
              <a:rPr lang="en-US" sz="2800" dirty="0" err="1">
                <a:solidFill>
                  <a:srgbClr val="000090"/>
                </a:solidFill>
              </a:rPr>
              <a:t>mod.gaus</a:t>
            </a:r>
            <a:r>
              <a:rPr lang="en-US" sz="2800" dirty="0" smtClean="0">
                <a:solidFill>
                  <a:srgbClr val="000090"/>
                </a:solidFill>
              </a:rPr>
              <a:t>) = 433.485</a:t>
            </a:r>
            <a:endParaRPr lang="en-US" sz="2800" dirty="0">
              <a:solidFill>
                <a:srgbClr val="00009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878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Diagnostics: fitting </a:t>
            </a:r>
            <a:r>
              <a:rPr lang="en-US" dirty="0" err="1" smtClean="0"/>
              <a:t>variograms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err="1">
                <a:solidFill>
                  <a:srgbClr val="000090"/>
                </a:solidFill>
              </a:rPr>
              <a:t>var.exp</a:t>
            </a:r>
            <a:r>
              <a:rPr lang="en-US" sz="2800" dirty="0">
                <a:solidFill>
                  <a:srgbClr val="000090"/>
                </a:solidFill>
              </a:rPr>
              <a:t> &lt;- </a:t>
            </a:r>
            <a:r>
              <a:rPr lang="en-US" sz="2800" dirty="0" err="1">
                <a:solidFill>
                  <a:srgbClr val="000090"/>
                </a:solidFill>
              </a:rPr>
              <a:t>Variogram</a:t>
            </a:r>
            <a:r>
              <a:rPr lang="en-US" sz="2800" dirty="0">
                <a:solidFill>
                  <a:srgbClr val="000090"/>
                </a:solidFill>
              </a:rPr>
              <a:t>(</a:t>
            </a:r>
            <a:r>
              <a:rPr lang="en-US" sz="2800" dirty="0" err="1">
                <a:solidFill>
                  <a:srgbClr val="000090"/>
                </a:solidFill>
              </a:rPr>
              <a:t>mod.exp</a:t>
            </a:r>
            <a:r>
              <a:rPr lang="en-US" sz="2800" dirty="0">
                <a:solidFill>
                  <a:srgbClr val="000090"/>
                </a:solidFill>
              </a:rPr>
              <a:t>, form =~ </a:t>
            </a:r>
            <a:r>
              <a:rPr lang="en-US" sz="2800" dirty="0" err="1">
                <a:solidFill>
                  <a:srgbClr val="000090"/>
                </a:solidFill>
              </a:rPr>
              <a:t>lat+lon</a:t>
            </a:r>
            <a:r>
              <a:rPr lang="en-US" sz="2800" dirty="0">
                <a:solidFill>
                  <a:srgbClr val="00009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90"/>
                </a:solidFill>
              </a:rPr>
              <a:t>plot(</a:t>
            </a:r>
            <a:r>
              <a:rPr lang="en-US" sz="2800" dirty="0" err="1">
                <a:solidFill>
                  <a:srgbClr val="000090"/>
                </a:solidFill>
              </a:rPr>
              <a:t>var.exp,main</a:t>
            </a:r>
            <a:r>
              <a:rPr lang="en-US" sz="2800" dirty="0">
                <a:solidFill>
                  <a:srgbClr val="000090"/>
                </a:solidFill>
              </a:rPr>
              <a:t>="Exponential",</a:t>
            </a:r>
            <a:r>
              <a:rPr lang="en-US" sz="2800" dirty="0" err="1">
                <a:solidFill>
                  <a:srgbClr val="000090"/>
                </a:solidFill>
              </a:rPr>
              <a:t>ylim</a:t>
            </a:r>
            <a:r>
              <a:rPr lang="en-US" sz="2800" dirty="0">
                <a:solidFill>
                  <a:srgbClr val="000090"/>
                </a:solidFill>
              </a:rPr>
              <a:t>=c(0,1))</a:t>
            </a:r>
          </a:p>
          <a:p>
            <a:pPr marL="0" indent="0">
              <a:buNone/>
            </a:pPr>
            <a:endParaRPr lang="en-US" sz="2800" dirty="0" smtClean="0">
              <a:solidFill>
                <a:srgbClr val="000090"/>
              </a:solidFill>
            </a:endParaRPr>
          </a:p>
          <a:p>
            <a:pPr marL="0" indent="0">
              <a:buNone/>
            </a:pPr>
            <a:r>
              <a:rPr lang="en-US" sz="2800" dirty="0" err="1" smtClean="0">
                <a:solidFill>
                  <a:srgbClr val="000090"/>
                </a:solidFill>
              </a:rPr>
              <a:t>var.gaus</a:t>
            </a:r>
            <a:r>
              <a:rPr lang="en-US" sz="2800" dirty="0" smtClean="0">
                <a:solidFill>
                  <a:srgbClr val="000090"/>
                </a:solidFill>
              </a:rPr>
              <a:t> </a:t>
            </a:r>
            <a:r>
              <a:rPr lang="en-US" sz="2800" dirty="0">
                <a:solidFill>
                  <a:srgbClr val="000090"/>
                </a:solidFill>
              </a:rPr>
              <a:t>&lt;- </a:t>
            </a:r>
            <a:r>
              <a:rPr lang="en-US" sz="2800" dirty="0" err="1">
                <a:solidFill>
                  <a:srgbClr val="000090"/>
                </a:solidFill>
              </a:rPr>
              <a:t>Variogram</a:t>
            </a:r>
            <a:r>
              <a:rPr lang="en-US" sz="2800" dirty="0">
                <a:solidFill>
                  <a:srgbClr val="000090"/>
                </a:solidFill>
              </a:rPr>
              <a:t>(</a:t>
            </a:r>
            <a:r>
              <a:rPr lang="en-US" sz="2800" dirty="0" err="1">
                <a:solidFill>
                  <a:srgbClr val="000090"/>
                </a:solidFill>
              </a:rPr>
              <a:t>mod.gaus</a:t>
            </a:r>
            <a:r>
              <a:rPr lang="en-US" sz="2800" dirty="0">
                <a:solidFill>
                  <a:srgbClr val="000090"/>
                </a:solidFill>
              </a:rPr>
              <a:t>, form =~ </a:t>
            </a:r>
            <a:r>
              <a:rPr lang="en-US" sz="2800" dirty="0" err="1">
                <a:solidFill>
                  <a:srgbClr val="000090"/>
                </a:solidFill>
              </a:rPr>
              <a:t>lat+lon</a:t>
            </a:r>
            <a:r>
              <a:rPr lang="en-US" sz="2800" dirty="0">
                <a:solidFill>
                  <a:srgbClr val="00009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90"/>
                </a:solidFill>
              </a:rPr>
              <a:t>plot(</a:t>
            </a:r>
            <a:r>
              <a:rPr lang="en-US" sz="2800" dirty="0" err="1">
                <a:solidFill>
                  <a:srgbClr val="000090"/>
                </a:solidFill>
              </a:rPr>
              <a:t>var.gaus,main</a:t>
            </a:r>
            <a:r>
              <a:rPr lang="en-US" sz="2800" dirty="0">
                <a:solidFill>
                  <a:srgbClr val="000090"/>
                </a:solidFill>
              </a:rPr>
              <a:t>="Gaussian",</a:t>
            </a:r>
            <a:r>
              <a:rPr lang="en-US" sz="2800" dirty="0" err="1">
                <a:solidFill>
                  <a:srgbClr val="000090"/>
                </a:solidFill>
              </a:rPr>
              <a:t>ylim</a:t>
            </a:r>
            <a:r>
              <a:rPr lang="en-US" sz="2800" dirty="0">
                <a:solidFill>
                  <a:srgbClr val="000090"/>
                </a:solidFill>
              </a:rPr>
              <a:t>=c(0,1))</a:t>
            </a:r>
          </a:p>
        </p:txBody>
      </p:sp>
    </p:spTree>
    <p:extLst>
      <p:ext uri="{BB962C8B-B14F-4D97-AF65-F5344CB8AC3E}">
        <p14:creationId xmlns:p14="http://schemas.microsoft.com/office/powerpoint/2010/main" val="2250610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7"/>
            <a:ext cx="8352387" cy="129251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Response generally the same variable (not separate species)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" y="977900"/>
            <a:ext cx="8153400" cy="4902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7199" y="5672772"/>
            <a:ext cx="85227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Making inference about population as a whole involves modeling </a:t>
            </a:r>
          </a:p>
          <a:p>
            <a:pPr algn="ctr"/>
            <a:r>
              <a:rPr lang="en-US" sz="2400" b="1" dirty="0" smtClean="0"/>
              <a:t>pink as well as blue time series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54514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Exponential </a:t>
            </a:r>
            <a:r>
              <a:rPr lang="en-US" dirty="0" err="1" smtClean="0"/>
              <a:t>variogram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82700"/>
            <a:ext cx="8153400" cy="49022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>
            <a:off x="1092200" y="2032000"/>
            <a:ext cx="7099300" cy="254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14500" y="2032000"/>
            <a:ext cx="1537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No correlation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191500" y="2159000"/>
            <a:ext cx="0" cy="3327400"/>
          </a:xfrm>
          <a:prstGeom prst="straightConnector1">
            <a:avLst/>
          </a:prstGeom>
          <a:ln w="50800">
            <a:solidFill>
              <a:srgbClr val="FF66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5400000">
            <a:off x="7800635" y="3390900"/>
            <a:ext cx="1619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6600"/>
                </a:solidFill>
              </a:rPr>
              <a:t>More variation</a:t>
            </a:r>
            <a:endParaRPr lang="en-US" b="1" dirty="0">
              <a:solidFill>
                <a:srgbClr val="FF66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7200" y="1872734"/>
            <a:ext cx="44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Sill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4775" y="5301734"/>
            <a:ext cx="864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Nugget</a:t>
            </a:r>
            <a:endParaRPr lang="en-US" dirty="0">
              <a:solidFill>
                <a:srgbClr val="008000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92200" y="6184900"/>
            <a:ext cx="7099300" cy="0"/>
          </a:xfrm>
          <a:prstGeom prst="straightConnector1">
            <a:avLst/>
          </a:prstGeom>
          <a:ln>
            <a:solidFill>
              <a:srgbClr val="008000"/>
            </a:solidFill>
            <a:headEnd type="arrow" w="lg" len="lg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473754" y="6337300"/>
            <a:ext cx="76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Range</a:t>
            </a:r>
            <a:endParaRPr lang="en-US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782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Gaussian </a:t>
            </a:r>
            <a:r>
              <a:rPr lang="en-US" dirty="0" err="1" smtClean="0"/>
              <a:t>variogram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1417638"/>
            <a:ext cx="81534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623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Extensions of these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corExp</a:t>
            </a:r>
            <a:r>
              <a:rPr lang="en-US" dirty="0" smtClean="0"/>
              <a:t> and </a:t>
            </a:r>
            <a:r>
              <a:rPr lang="en-US" dirty="0" err="1" smtClean="0"/>
              <a:t>corGaus</a:t>
            </a:r>
            <a:r>
              <a:rPr lang="en-US" dirty="0" smtClean="0"/>
              <a:t> spatial structure useful for wide variety of models / R packages</a:t>
            </a:r>
          </a:p>
          <a:p>
            <a:pPr marL="0" indent="0">
              <a:buNone/>
            </a:pPr>
            <a:r>
              <a:rPr lang="en-US" u="sng" dirty="0" smtClean="0"/>
              <a:t>Linear/non-linear mixed effect models</a:t>
            </a:r>
          </a:p>
          <a:p>
            <a:r>
              <a:rPr lang="en-US" dirty="0" err="1"/>
              <a:t>l</a:t>
            </a:r>
            <a:r>
              <a:rPr lang="en-US" dirty="0" err="1" smtClean="0"/>
              <a:t>me</a:t>
            </a:r>
            <a:r>
              <a:rPr lang="en-US" dirty="0" smtClean="0"/>
              <a:t>() / </a:t>
            </a:r>
            <a:r>
              <a:rPr lang="en-US" dirty="0" err="1" smtClean="0"/>
              <a:t>nlme</a:t>
            </a:r>
            <a:r>
              <a:rPr lang="en-US" dirty="0" smtClean="0"/>
              <a:t>() in </a:t>
            </a:r>
            <a:r>
              <a:rPr lang="en-US" dirty="0" err="1" smtClean="0"/>
              <a:t>nlme</a:t>
            </a:r>
            <a:r>
              <a:rPr lang="en-US" dirty="0" smtClean="0"/>
              <a:t> package</a:t>
            </a:r>
          </a:p>
          <a:p>
            <a:pPr marL="0" indent="0">
              <a:buNone/>
            </a:pPr>
            <a:r>
              <a:rPr lang="en-US" u="sng" dirty="0" smtClean="0"/>
              <a:t>Generalized linear mixed models</a:t>
            </a:r>
          </a:p>
          <a:p>
            <a:r>
              <a:rPr lang="en-US" dirty="0" err="1" smtClean="0"/>
              <a:t>glmmPQL</a:t>
            </a:r>
            <a:r>
              <a:rPr lang="en-US" dirty="0" smtClean="0"/>
              <a:t>() in MASS package</a:t>
            </a:r>
          </a:p>
          <a:p>
            <a:pPr marL="0" indent="0">
              <a:buNone/>
            </a:pPr>
            <a:r>
              <a:rPr lang="en-US" u="sng" dirty="0" smtClean="0"/>
              <a:t>Generalized additive mixed models</a:t>
            </a:r>
          </a:p>
          <a:p>
            <a:r>
              <a:rPr lang="en-US" dirty="0" err="1"/>
              <a:t>g</a:t>
            </a:r>
            <a:r>
              <a:rPr lang="en-US" dirty="0" err="1" smtClean="0"/>
              <a:t>amm</a:t>
            </a:r>
            <a:r>
              <a:rPr lang="en-US" dirty="0" smtClean="0"/>
              <a:t>() in </a:t>
            </a:r>
            <a:r>
              <a:rPr lang="en-US" dirty="0" err="1" smtClean="0"/>
              <a:t>mgcv</a:t>
            </a:r>
            <a:r>
              <a:rPr lang="en-US" dirty="0" smtClean="0"/>
              <a:t> package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709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2: </a:t>
            </a:r>
            <a:r>
              <a:rPr lang="en-US" dirty="0" err="1" smtClean="0"/>
              <a:t>spBayes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Slightly more complicated syntax:</a:t>
            </a:r>
          </a:p>
          <a:p>
            <a:endParaRPr lang="en-US" dirty="0"/>
          </a:p>
          <a:p>
            <a:r>
              <a:rPr lang="en-US" dirty="0" smtClean="0"/>
              <a:t>Specify:</a:t>
            </a:r>
          </a:p>
          <a:p>
            <a:r>
              <a:rPr lang="en-US" dirty="0"/>
              <a:t>a</a:t>
            </a:r>
            <a:r>
              <a:rPr lang="en-US" dirty="0" smtClean="0"/>
              <a:t>. Priors on parameters</a:t>
            </a:r>
          </a:p>
          <a:p>
            <a:r>
              <a:rPr lang="en-US" dirty="0" smtClean="0"/>
              <a:t>b. Tuning parameters for Metropolis sampling (jumping variance)</a:t>
            </a:r>
          </a:p>
          <a:p>
            <a:r>
              <a:rPr lang="en-US" dirty="0" smtClean="0"/>
              <a:t>c. Starting / initial values</a:t>
            </a:r>
          </a:p>
          <a:p>
            <a:r>
              <a:rPr lang="en-US" dirty="0"/>
              <a:t>d</a:t>
            </a:r>
            <a:r>
              <a:rPr lang="en-US" dirty="0" smtClean="0"/>
              <a:t>. Covariance structure (“exponential”, “</a:t>
            </a:r>
            <a:r>
              <a:rPr lang="en-US" dirty="0" err="1" smtClean="0"/>
              <a:t>gaussian</a:t>
            </a:r>
            <a:r>
              <a:rPr lang="en-US" dirty="0" smtClean="0"/>
              <a:t>”, “</a:t>
            </a:r>
            <a:r>
              <a:rPr lang="en-US" dirty="0" err="1" smtClean="0"/>
              <a:t>matern</a:t>
            </a:r>
            <a:r>
              <a:rPr lang="en-US" dirty="0" smtClean="0"/>
              <a:t>”,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e. Number of MCMC iterations / burn-in,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780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with WA SWE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rgbClr val="000090"/>
                </a:solidFill>
              </a:rPr>
              <a:t># This syntax is dependent on model parameters. See vignette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0090"/>
                </a:solidFill>
              </a:rPr>
              <a:t>priors </a:t>
            </a:r>
            <a:r>
              <a:rPr lang="en-US" sz="2000" dirty="0">
                <a:solidFill>
                  <a:srgbClr val="000090"/>
                </a:solidFill>
              </a:rPr>
              <a:t>&lt;- list("</a:t>
            </a:r>
            <a:r>
              <a:rPr lang="en-US" sz="2000" dirty="0" err="1">
                <a:solidFill>
                  <a:srgbClr val="000090"/>
                </a:solidFill>
              </a:rPr>
              <a:t>beta.Norm</a:t>
            </a:r>
            <a:r>
              <a:rPr lang="en-US" sz="2000" dirty="0">
                <a:solidFill>
                  <a:srgbClr val="000090"/>
                </a:solidFill>
              </a:rPr>
              <a:t>"=list(rep(0,p), </a:t>
            </a:r>
            <a:r>
              <a:rPr lang="en-US" sz="2000" dirty="0" err="1">
                <a:solidFill>
                  <a:srgbClr val="000090"/>
                </a:solidFill>
              </a:rPr>
              <a:t>diag</a:t>
            </a:r>
            <a:r>
              <a:rPr lang="en-US" sz="2000" dirty="0">
                <a:solidFill>
                  <a:srgbClr val="000090"/>
                </a:solidFill>
              </a:rPr>
              <a:t>(1000,p))</a:t>
            </a:r>
            <a:r>
              <a:rPr lang="en-US" sz="2000" dirty="0" smtClean="0">
                <a:solidFill>
                  <a:srgbClr val="000090"/>
                </a:solidFill>
              </a:rPr>
              <a:t>, "</a:t>
            </a:r>
            <a:r>
              <a:rPr lang="en-US" sz="2000" dirty="0" err="1">
                <a:solidFill>
                  <a:srgbClr val="000090"/>
                </a:solidFill>
              </a:rPr>
              <a:t>phi.Unif</a:t>
            </a:r>
            <a:r>
              <a:rPr lang="en-US" sz="2000" dirty="0">
                <a:solidFill>
                  <a:srgbClr val="000090"/>
                </a:solidFill>
              </a:rPr>
              <a:t>"=c(3/1, 3/0.1), "</a:t>
            </a:r>
            <a:r>
              <a:rPr lang="en-US" sz="2000" dirty="0" err="1">
                <a:solidFill>
                  <a:srgbClr val="000090"/>
                </a:solidFill>
              </a:rPr>
              <a:t>sigma.sq.IG</a:t>
            </a:r>
            <a:r>
              <a:rPr lang="en-US" sz="2000" dirty="0">
                <a:solidFill>
                  <a:srgbClr val="000090"/>
                </a:solidFill>
              </a:rPr>
              <a:t>"=c(2, 2)</a:t>
            </a:r>
            <a:r>
              <a:rPr lang="en-US" sz="2000" dirty="0" smtClean="0">
                <a:solidFill>
                  <a:srgbClr val="000090"/>
                </a:solidFill>
              </a:rPr>
              <a:t>, "</a:t>
            </a:r>
            <a:r>
              <a:rPr lang="en-US" sz="2000" dirty="0" err="1">
                <a:solidFill>
                  <a:srgbClr val="000090"/>
                </a:solidFill>
              </a:rPr>
              <a:t>tau.sq.IG</a:t>
            </a:r>
            <a:r>
              <a:rPr lang="en-US" sz="2000" dirty="0">
                <a:solidFill>
                  <a:srgbClr val="000090"/>
                </a:solidFill>
              </a:rPr>
              <a:t>"=c(2, 0.1))</a:t>
            </a:r>
          </a:p>
          <a:p>
            <a:pPr marL="0" indent="0">
              <a:buNone/>
            </a:pPr>
            <a:endParaRPr lang="en-US" sz="2000" dirty="0" smtClean="0">
              <a:solidFill>
                <a:srgbClr val="000090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90"/>
                </a:solidFill>
              </a:rPr>
              <a:t># Phi is spatial scale parameter, </a:t>
            </a:r>
            <a:r>
              <a:rPr lang="en-US" sz="2000" dirty="0" err="1" smtClean="0">
                <a:solidFill>
                  <a:srgbClr val="000090"/>
                </a:solidFill>
              </a:rPr>
              <a:t>sigma.sq</a:t>
            </a:r>
            <a:r>
              <a:rPr lang="en-US" sz="2000" dirty="0" smtClean="0">
                <a:solidFill>
                  <a:srgbClr val="000090"/>
                </a:solidFill>
              </a:rPr>
              <a:t> is spatial variance, </a:t>
            </a:r>
            <a:r>
              <a:rPr lang="en-US" sz="2000" dirty="0" err="1" smtClean="0">
                <a:solidFill>
                  <a:srgbClr val="000090"/>
                </a:solidFill>
              </a:rPr>
              <a:t>tau.sq</a:t>
            </a:r>
            <a:r>
              <a:rPr lang="en-US" sz="2000" dirty="0" smtClean="0">
                <a:solidFill>
                  <a:srgbClr val="000090"/>
                </a:solidFill>
              </a:rPr>
              <a:t> = residual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0090"/>
                </a:solidFill>
              </a:rPr>
              <a:t>starting </a:t>
            </a:r>
            <a:r>
              <a:rPr lang="en-US" sz="2000" dirty="0">
                <a:solidFill>
                  <a:srgbClr val="000090"/>
                </a:solidFill>
              </a:rPr>
              <a:t>&lt;- list("phi"=3/0.5, "</a:t>
            </a:r>
            <a:r>
              <a:rPr lang="en-US" sz="2000" dirty="0" err="1">
                <a:solidFill>
                  <a:srgbClr val="000090"/>
                </a:solidFill>
              </a:rPr>
              <a:t>sigma.sq</a:t>
            </a:r>
            <a:r>
              <a:rPr lang="en-US" sz="2000" dirty="0">
                <a:solidFill>
                  <a:srgbClr val="000090"/>
                </a:solidFill>
              </a:rPr>
              <a:t>"=50, "</a:t>
            </a:r>
            <a:r>
              <a:rPr lang="en-US" sz="2000" dirty="0" err="1">
                <a:solidFill>
                  <a:srgbClr val="000090"/>
                </a:solidFill>
              </a:rPr>
              <a:t>tau.sq</a:t>
            </a:r>
            <a:r>
              <a:rPr lang="en-US" sz="2000" dirty="0">
                <a:solidFill>
                  <a:srgbClr val="000090"/>
                </a:solidFill>
              </a:rPr>
              <a:t>"=1)</a:t>
            </a:r>
          </a:p>
          <a:p>
            <a:pPr marL="0" indent="0">
              <a:buNone/>
            </a:pPr>
            <a:endParaRPr lang="en-US" sz="2000" dirty="0" smtClean="0">
              <a:solidFill>
                <a:srgbClr val="000090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90"/>
                </a:solidFill>
              </a:rPr>
              <a:t># variance of normal proposals for Metropolis algorithm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000090"/>
                </a:solidFill>
              </a:rPr>
              <a:t>tuning </a:t>
            </a:r>
            <a:r>
              <a:rPr lang="en-US" sz="2000" dirty="0">
                <a:solidFill>
                  <a:srgbClr val="000090"/>
                </a:solidFill>
              </a:rPr>
              <a:t>&lt;- list("phi"=0.1, "</a:t>
            </a:r>
            <a:r>
              <a:rPr lang="en-US" sz="2000" dirty="0" err="1">
                <a:solidFill>
                  <a:srgbClr val="000090"/>
                </a:solidFill>
              </a:rPr>
              <a:t>sigma.sq</a:t>
            </a:r>
            <a:r>
              <a:rPr lang="en-US" sz="2000" dirty="0">
                <a:solidFill>
                  <a:srgbClr val="000090"/>
                </a:solidFill>
              </a:rPr>
              <a:t>"=0.1, "</a:t>
            </a:r>
            <a:r>
              <a:rPr lang="en-US" sz="2000" dirty="0" err="1">
                <a:solidFill>
                  <a:srgbClr val="000090"/>
                </a:solidFill>
              </a:rPr>
              <a:t>tau.sq</a:t>
            </a:r>
            <a:r>
              <a:rPr lang="en-US" sz="2000" dirty="0">
                <a:solidFill>
                  <a:srgbClr val="000090"/>
                </a:solidFill>
              </a:rPr>
              <a:t>"=0.1)</a:t>
            </a:r>
          </a:p>
          <a:p>
            <a:pPr marL="0" indent="0">
              <a:buNone/>
            </a:pPr>
            <a:endParaRPr lang="en-US" sz="2000" dirty="0" smtClean="0">
              <a:solidFill>
                <a:srgbClr val="000090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rgbClr val="000090"/>
                </a:solidFill>
              </a:rPr>
              <a:t>m</a:t>
            </a:r>
            <a:r>
              <a:rPr lang="en-US" sz="2000" dirty="0">
                <a:solidFill>
                  <a:srgbClr val="000090"/>
                </a:solidFill>
              </a:rPr>
              <a:t>.1 &lt;- </a:t>
            </a:r>
            <a:r>
              <a:rPr lang="en-US" sz="2000" dirty="0" err="1">
                <a:solidFill>
                  <a:srgbClr val="000090"/>
                </a:solidFill>
              </a:rPr>
              <a:t>spLM</a:t>
            </a:r>
            <a:r>
              <a:rPr lang="en-US" sz="2000" dirty="0">
                <a:solidFill>
                  <a:srgbClr val="000090"/>
                </a:solidFill>
              </a:rPr>
              <a:t>(y~X-1, </a:t>
            </a:r>
            <a:r>
              <a:rPr lang="en-US" sz="2000" dirty="0" err="1">
                <a:solidFill>
                  <a:srgbClr val="000090"/>
                </a:solidFill>
              </a:rPr>
              <a:t>coords</a:t>
            </a:r>
            <a:r>
              <a:rPr lang="en-US" sz="2000" dirty="0">
                <a:solidFill>
                  <a:srgbClr val="000090"/>
                </a:solidFill>
              </a:rPr>
              <a:t>=</a:t>
            </a:r>
            <a:r>
              <a:rPr lang="en-US" sz="2000" dirty="0" err="1">
                <a:solidFill>
                  <a:srgbClr val="000090"/>
                </a:solidFill>
              </a:rPr>
              <a:t>cords,n.samples</a:t>
            </a:r>
            <a:r>
              <a:rPr lang="en-US" sz="2000" dirty="0">
                <a:solidFill>
                  <a:srgbClr val="000090"/>
                </a:solidFill>
              </a:rPr>
              <a:t>=10000</a:t>
            </a:r>
            <a:r>
              <a:rPr lang="en-US" sz="2000" dirty="0" smtClean="0">
                <a:solidFill>
                  <a:srgbClr val="000090"/>
                </a:solidFill>
              </a:rPr>
              <a:t>, </a:t>
            </a:r>
            <a:r>
              <a:rPr lang="en-US" sz="2000" dirty="0" err="1" smtClean="0">
                <a:solidFill>
                  <a:srgbClr val="000090"/>
                </a:solidFill>
              </a:rPr>
              <a:t>cov.model</a:t>
            </a:r>
            <a:r>
              <a:rPr lang="en-US" sz="2000" dirty="0" smtClean="0">
                <a:solidFill>
                  <a:srgbClr val="000090"/>
                </a:solidFill>
              </a:rPr>
              <a:t> </a:t>
            </a:r>
            <a:r>
              <a:rPr lang="en-US" sz="2000" dirty="0">
                <a:solidFill>
                  <a:srgbClr val="000090"/>
                </a:solidFill>
              </a:rPr>
              <a:t>= "exponential"</a:t>
            </a:r>
            <a:r>
              <a:rPr lang="en-US" sz="2000" dirty="0" smtClean="0">
                <a:solidFill>
                  <a:srgbClr val="000090"/>
                </a:solidFill>
              </a:rPr>
              <a:t>, priors</a:t>
            </a:r>
            <a:r>
              <a:rPr lang="en-US" sz="2000" dirty="0">
                <a:solidFill>
                  <a:srgbClr val="000090"/>
                </a:solidFill>
              </a:rPr>
              <a:t>=</a:t>
            </a:r>
            <a:r>
              <a:rPr lang="en-US" sz="2000" dirty="0" smtClean="0">
                <a:solidFill>
                  <a:srgbClr val="000090"/>
                </a:solidFill>
              </a:rPr>
              <a:t>priors, tuning</a:t>
            </a:r>
            <a:r>
              <a:rPr lang="en-US" sz="2000" dirty="0">
                <a:solidFill>
                  <a:srgbClr val="000090"/>
                </a:solidFill>
              </a:rPr>
              <a:t>=tuning</a:t>
            </a:r>
            <a:r>
              <a:rPr lang="en-US" sz="2000" dirty="0" smtClean="0">
                <a:solidFill>
                  <a:srgbClr val="000090"/>
                </a:solidFill>
              </a:rPr>
              <a:t>, starting</a:t>
            </a:r>
            <a:r>
              <a:rPr lang="en-US" sz="2000" dirty="0">
                <a:solidFill>
                  <a:srgbClr val="000090"/>
                </a:solidFill>
              </a:rPr>
              <a:t>=starting</a:t>
            </a:r>
            <a:r>
              <a:rPr lang="en-US" sz="2000" dirty="0" smtClean="0">
                <a:solidFill>
                  <a:srgbClr val="000090"/>
                </a:solidFill>
              </a:rPr>
              <a:t>)</a:t>
            </a:r>
            <a:endParaRPr lang="en-US" sz="20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699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Coefficients need to be extracted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000090"/>
                </a:solidFill>
              </a:rPr>
              <a:t>##recover beta and spatial random effects</a:t>
            </a:r>
          </a:p>
          <a:p>
            <a:pPr marL="0" indent="0">
              <a:buNone/>
            </a:pPr>
            <a:r>
              <a:rPr lang="en-US" sz="2800" dirty="0" err="1">
                <a:solidFill>
                  <a:srgbClr val="000090"/>
                </a:solidFill>
              </a:rPr>
              <a:t>burn.in</a:t>
            </a:r>
            <a:r>
              <a:rPr lang="en-US" sz="2800" dirty="0">
                <a:solidFill>
                  <a:srgbClr val="000090"/>
                </a:solidFill>
              </a:rPr>
              <a:t> &lt;- 5000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000090"/>
                </a:solidFill>
              </a:rPr>
              <a:t>m.1 &lt;- </a:t>
            </a:r>
            <a:r>
              <a:rPr lang="en-US" sz="2800" dirty="0" err="1">
                <a:solidFill>
                  <a:srgbClr val="000090"/>
                </a:solidFill>
              </a:rPr>
              <a:t>spRecover</a:t>
            </a:r>
            <a:r>
              <a:rPr lang="en-US" sz="2800" dirty="0">
                <a:solidFill>
                  <a:srgbClr val="000090"/>
                </a:solidFill>
              </a:rPr>
              <a:t>(m.1, start=</a:t>
            </a:r>
            <a:r>
              <a:rPr lang="en-US" sz="2800" dirty="0" err="1">
                <a:solidFill>
                  <a:srgbClr val="000090"/>
                </a:solidFill>
              </a:rPr>
              <a:t>burn.in</a:t>
            </a:r>
            <a:r>
              <a:rPr lang="en-US" sz="2800" dirty="0">
                <a:solidFill>
                  <a:srgbClr val="000090"/>
                </a:solidFill>
              </a:rPr>
              <a:t>, verbose=FALSE)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200" y="3276600"/>
            <a:ext cx="5707380" cy="343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443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Standard MCMC diagnostics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Output is of class ‘</a:t>
            </a:r>
            <a:r>
              <a:rPr lang="en-US" dirty="0" err="1" smtClean="0"/>
              <a:t>mcmc</a:t>
            </a:r>
            <a:r>
              <a:rPr lang="en-US" dirty="0" smtClean="0"/>
              <a:t>’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00" y="2413000"/>
            <a:ext cx="6522720" cy="392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217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spatial models in </a:t>
            </a:r>
            <a:r>
              <a:rPr lang="en-US" dirty="0" err="1" smtClean="0"/>
              <a:t>spBayes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u="sng" dirty="0" smtClean="0"/>
              <a:t>Non-Gaussian errors</a:t>
            </a:r>
          </a:p>
          <a:p>
            <a:pPr marL="0" indent="0">
              <a:buNone/>
            </a:pPr>
            <a:r>
              <a:rPr lang="en-US" dirty="0" err="1" smtClean="0"/>
              <a:t>spGLM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u="sng" dirty="0" smtClean="0"/>
              <a:t>Multivariate</a:t>
            </a:r>
          </a:p>
          <a:p>
            <a:pPr marL="0" indent="0">
              <a:buNone/>
            </a:pPr>
            <a:r>
              <a:rPr lang="en-US" dirty="0" err="1" smtClean="0"/>
              <a:t>spMvLM</a:t>
            </a:r>
            <a:r>
              <a:rPr lang="en-US" dirty="0" smtClean="0"/>
              <a:t>()</a:t>
            </a:r>
          </a:p>
          <a:p>
            <a:pPr marL="0" indent="0">
              <a:buNone/>
            </a:pPr>
            <a:r>
              <a:rPr lang="en-US" dirty="0" err="1" smtClean="0"/>
              <a:t>spMvGLM</a:t>
            </a:r>
            <a:r>
              <a:rPr lang="en-US" dirty="0" smtClean="0"/>
              <a:t>()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u="sng" dirty="0" smtClean="0"/>
              <a:t>Dynamic linear model (DLM)</a:t>
            </a:r>
          </a:p>
          <a:p>
            <a:pPr marL="0" indent="0">
              <a:buNone/>
            </a:pPr>
            <a:r>
              <a:rPr lang="en-US" dirty="0" err="1" smtClean="0"/>
              <a:t>spDynLM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915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3: models in INLA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97900" cy="4525963"/>
          </a:xfrm>
        </p:spPr>
        <p:txBody>
          <a:bodyPr/>
          <a:lstStyle/>
          <a:p>
            <a:r>
              <a:rPr lang="en-US" dirty="0" smtClean="0"/>
              <a:t>INLA = Integrated Nested Laplace Approximation</a:t>
            </a:r>
          </a:p>
          <a:p>
            <a:endParaRPr lang="en-US" dirty="0"/>
          </a:p>
          <a:p>
            <a:r>
              <a:rPr lang="en-US" dirty="0" smtClean="0"/>
              <a:t>R-INLA software = interface between R and the </a:t>
            </a:r>
            <a:r>
              <a:rPr lang="en-US" dirty="0" err="1" smtClean="0"/>
              <a:t>GMRFLib</a:t>
            </a:r>
            <a:r>
              <a:rPr lang="en-US" dirty="0" smtClean="0"/>
              <a:t> C library, etc. </a:t>
            </a:r>
          </a:p>
          <a:p>
            <a:endParaRPr lang="en-US" dirty="0"/>
          </a:p>
          <a:p>
            <a:r>
              <a:rPr lang="en-US" dirty="0" smtClean="0"/>
              <a:t>Get it here: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>
                <a:solidFill>
                  <a:srgbClr val="FF0000"/>
                </a:solidFill>
              </a:rPr>
              <a:t>http</a:t>
            </a:r>
            <a:r>
              <a:rPr lang="en-US" dirty="0">
                <a:solidFill>
                  <a:srgbClr val="FF0000"/>
                </a:solidFill>
              </a:rPr>
              <a:t>://</a:t>
            </a:r>
            <a:r>
              <a:rPr lang="en-US" dirty="0" err="1">
                <a:solidFill>
                  <a:srgbClr val="FF0000"/>
                </a:solidFill>
              </a:rPr>
              <a:t>www.r-inla.org</a:t>
            </a:r>
            <a:r>
              <a:rPr lang="en-US" dirty="0">
                <a:solidFill>
                  <a:srgbClr val="FF0000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58622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of INLA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Some problems contain simple spatial structure</a:t>
            </a:r>
          </a:p>
          <a:p>
            <a:pPr lvl="1"/>
            <a:r>
              <a:rPr lang="en-US" dirty="0" smtClean="0"/>
              <a:t>e.g. the harbor seal data in MARSS() with only 5 – 7 time series</a:t>
            </a:r>
            <a:endParaRPr lang="en-US" dirty="0"/>
          </a:p>
          <a:p>
            <a:r>
              <a:rPr lang="en-US" dirty="0" smtClean="0"/>
              <a:t>Others are much more complex</a:t>
            </a:r>
          </a:p>
          <a:p>
            <a:pPr lvl="1"/>
            <a:r>
              <a:rPr lang="en-US" dirty="0" smtClean="0"/>
              <a:t>WA SWE data</a:t>
            </a:r>
          </a:p>
          <a:p>
            <a:pPr lvl="1"/>
            <a:r>
              <a:rPr lang="en-US" dirty="0" smtClean="0"/>
              <a:t>Fisheries survey data (1000s of points)</a:t>
            </a:r>
          </a:p>
          <a:p>
            <a:pPr lvl="1"/>
            <a:endParaRPr lang="en-US" dirty="0"/>
          </a:p>
          <a:p>
            <a:r>
              <a:rPr lang="en-US" dirty="0" smtClean="0"/>
              <a:t>Including time-varying spatial fields becomes very computationally difficult</a:t>
            </a:r>
          </a:p>
          <a:p>
            <a:endParaRPr lang="en-US" dirty="0"/>
          </a:p>
          <a:p>
            <a:r>
              <a:rPr lang="en-US" dirty="0" smtClean="0"/>
              <a:t>Doing all of the above in a Bayesian setting can be prohibitive, but we can use Laplace approximation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392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Multivariate approach with MARSS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Time series modeled as independent (allowed to have different states/trends)</a:t>
            </a:r>
          </a:p>
          <a:p>
            <a:r>
              <a:rPr lang="en-US" dirty="0" smtClean="0"/>
              <a:t>But we estimate the correlation with </a:t>
            </a:r>
            <a:r>
              <a:rPr lang="en-US" b="1" dirty="0" smtClean="0"/>
              <a:t>Q</a:t>
            </a:r>
            <a:r>
              <a:rPr lang="en-US" dirty="0" smtClean="0"/>
              <a:t> matrix</a:t>
            </a:r>
          </a:p>
          <a:p>
            <a:r>
              <a:rPr lang="en-US" dirty="0" smtClean="0"/>
              <a:t>Q = “unconstrained”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Obvious problem: (m * (m+1))/2 parameters!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5202824"/>
              </p:ext>
            </p:extLst>
          </p:nvPr>
        </p:nvGraphicFramePr>
        <p:xfrm>
          <a:off x="2487627" y="3955464"/>
          <a:ext cx="3581400" cy="218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Equation" r:id="rId3" imgW="1790700" imgH="1092200" progId="Equation.3">
                  <p:embed/>
                </p:oleObj>
              </mc:Choice>
              <mc:Fallback>
                <p:oleObj name="Equation" r:id="rId3" imgW="1790700" imgH="1092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87627" y="3955464"/>
                        <a:ext cx="3581400" cy="218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0343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Varying spatial fields </a:t>
            </a:r>
            <a:r>
              <a:rPr lang="en-US" sz="2800" dirty="0"/>
              <a:t>e</a:t>
            </a:r>
            <a:r>
              <a:rPr lang="en-US" sz="2800" dirty="0" smtClean="0"/>
              <a:t>xample: eulachon-shrimp </a:t>
            </a:r>
            <a:r>
              <a:rPr lang="en-US" sz="2800" dirty="0" err="1" smtClean="0"/>
              <a:t>bycatch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4572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962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INLA’s approximation: SNOTEL 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4265" b="4265"/>
          <a:stretch>
            <a:fillRect/>
          </a:stretch>
        </p:blipFill>
        <p:spPr>
          <a:xfrm>
            <a:off x="266700" y="1417638"/>
            <a:ext cx="4076700" cy="224202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1303338"/>
            <a:ext cx="4076700" cy="2451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" y="3659659"/>
            <a:ext cx="4076700" cy="2451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3400" y="3659659"/>
            <a:ext cx="4076700" cy="2451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6700" y="5702300"/>
            <a:ext cx="76401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many points fall on vertices? Is the boundary area large enough? Choosing</a:t>
            </a:r>
          </a:p>
          <a:p>
            <a:r>
              <a:rPr lang="en-US" dirty="0" smtClean="0"/>
              <a:t>this must be done very carefully!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930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6868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Estimation done via maximum 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41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Estimates seems similar to those from </a:t>
            </a:r>
            <a:r>
              <a:rPr lang="en-US" dirty="0" err="1" smtClean="0"/>
              <a:t>gls</a:t>
            </a:r>
            <a:r>
              <a:rPr lang="en-US" dirty="0" smtClean="0"/>
              <a:t>()</a:t>
            </a:r>
          </a:p>
          <a:p>
            <a:pPr marL="0" indent="0">
              <a:buNone/>
            </a:pPr>
            <a:r>
              <a:rPr lang="en-US" dirty="0"/>
              <a:t>and </a:t>
            </a:r>
            <a:r>
              <a:rPr lang="en-US" dirty="0" err="1"/>
              <a:t>spBayes</a:t>
            </a:r>
            <a:r>
              <a:rPr lang="en-US" dirty="0"/>
              <a:t>(</a:t>
            </a:r>
            <a:r>
              <a:rPr lang="en-US" dirty="0" smtClean="0"/>
              <a:t>)</a:t>
            </a:r>
          </a:p>
          <a:p>
            <a:r>
              <a:rPr lang="en-US" dirty="0" smtClean="0"/>
              <a:t>Year included as numeric here (not significant)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Alternatively, we can include year in spatial field</a:t>
            </a:r>
          </a:p>
          <a:p>
            <a:r>
              <a:rPr lang="en-US" dirty="0" smtClean="0"/>
              <a:t>Year can also be included as factor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6713"/>
            <a:ext cx="9144000" cy="131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413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5725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Projecting INLA estimates to surface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4265" b="4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84096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Fixed effect (factor) estimates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1417638"/>
            <a:ext cx="81534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490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SWE fields by year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4265" b="4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12783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output / diagnostics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Plots of observed v fitted values</a:t>
            </a:r>
          </a:p>
          <a:p>
            <a:endParaRPr lang="en-US" dirty="0"/>
          </a:p>
          <a:p>
            <a:r>
              <a:rPr lang="en-US" dirty="0" smtClean="0"/>
              <a:t>Prediction to new locations</a:t>
            </a:r>
          </a:p>
          <a:p>
            <a:endParaRPr lang="en-US" dirty="0"/>
          </a:p>
          <a:p>
            <a:r>
              <a:rPr lang="en-US" dirty="0" smtClean="0"/>
              <a:t>Samples from posterior distribution via Laplace approximation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983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Method 4</a:t>
            </a:r>
            <a:r>
              <a:rPr lang="en-US" dirty="0" smtClean="0"/>
              <a:t>: writing models ourselves in JAGS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r>
              <a:rPr lang="en-US" dirty="0" smtClean="0"/>
              <a:t>Remember spatial effects = random effects</a:t>
            </a:r>
          </a:p>
          <a:p>
            <a:endParaRPr lang="en-US" dirty="0"/>
          </a:p>
          <a:p>
            <a:r>
              <a:rPr lang="en-US" dirty="0" smtClean="0"/>
              <a:t>Previous approaches we’ve seen so far:</a:t>
            </a:r>
          </a:p>
          <a:p>
            <a:r>
              <a:rPr lang="en-US" dirty="0" smtClean="0"/>
              <a:t>Estimate Q matrix as </a:t>
            </a:r>
          </a:p>
          <a:p>
            <a:pPr lvl="1"/>
            <a:r>
              <a:rPr lang="en-US" dirty="0" smtClean="0"/>
              <a:t>diagonal (populations independent) or </a:t>
            </a:r>
          </a:p>
          <a:p>
            <a:pPr lvl="1"/>
            <a:r>
              <a:rPr lang="en-US" dirty="0" smtClean="0"/>
              <a:t>unconstrained (correlated, but not including space)</a:t>
            </a:r>
          </a:p>
          <a:p>
            <a:pPr lvl="1"/>
            <a:r>
              <a:rPr lang="en-US" dirty="0" smtClean="0"/>
              <a:t>e.g. 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tx2"/>
                </a:solidFill>
              </a:rPr>
              <a:t>z[1:m] ~ </a:t>
            </a:r>
            <a:r>
              <a:rPr lang="en-US" dirty="0" err="1" smtClean="0">
                <a:solidFill>
                  <a:schemeClr val="tx2"/>
                </a:solidFill>
              </a:rPr>
              <a:t>dmnorm</a:t>
            </a:r>
            <a:r>
              <a:rPr lang="en-US" dirty="0" smtClean="0">
                <a:solidFill>
                  <a:schemeClr val="tx2"/>
                </a:solidFill>
              </a:rPr>
              <a:t>(0, </a:t>
            </a:r>
            <a:r>
              <a:rPr lang="en-US" dirty="0" err="1" smtClean="0">
                <a:solidFill>
                  <a:schemeClr val="tx2"/>
                </a:solidFill>
              </a:rPr>
              <a:t>invSigma</a:t>
            </a:r>
            <a:r>
              <a:rPr lang="en-US" dirty="0" smtClean="0">
                <a:solidFill>
                  <a:schemeClr val="tx2"/>
                </a:solidFill>
              </a:rPr>
              <a:t>[1:m,1:m])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390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Modification for spatial model (</a:t>
            </a:r>
            <a:r>
              <a:rPr lang="en-US" dirty="0" err="1" smtClean="0"/>
              <a:t>gaussian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537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1. Create distance matrix D, and include that in your ‘data’ list you pass to JAGS</a:t>
            </a:r>
          </a:p>
          <a:p>
            <a:pPr lvl="1"/>
            <a:r>
              <a:rPr lang="en-US" dirty="0" smtClean="0">
                <a:solidFill>
                  <a:srgbClr val="1F497D"/>
                </a:solidFill>
              </a:rPr>
              <a:t>D2 = </a:t>
            </a:r>
            <a:r>
              <a:rPr lang="en-US" dirty="0" err="1" smtClean="0">
                <a:solidFill>
                  <a:srgbClr val="1F497D"/>
                </a:solidFill>
              </a:rPr>
              <a:t>dist</a:t>
            </a:r>
            <a:r>
              <a:rPr lang="en-US" dirty="0" smtClean="0">
                <a:solidFill>
                  <a:srgbClr val="1F497D"/>
                </a:solidFill>
              </a:rPr>
              <a:t>(</a:t>
            </a:r>
            <a:r>
              <a:rPr lang="en-US" dirty="0" err="1" smtClean="0">
                <a:solidFill>
                  <a:srgbClr val="1F497D"/>
                </a:solidFill>
              </a:rPr>
              <a:t>coords</a:t>
            </a:r>
            <a:r>
              <a:rPr lang="en-US" dirty="0" smtClean="0">
                <a:solidFill>
                  <a:srgbClr val="1F497D"/>
                </a:solidFill>
              </a:rPr>
              <a:t>, upper = T, </a:t>
            </a:r>
            <a:r>
              <a:rPr lang="en-US" dirty="0" err="1" smtClean="0">
                <a:solidFill>
                  <a:srgbClr val="1F497D"/>
                </a:solidFill>
              </a:rPr>
              <a:t>diag</a:t>
            </a:r>
            <a:r>
              <a:rPr lang="en-US" dirty="0" smtClean="0">
                <a:solidFill>
                  <a:srgbClr val="1F497D"/>
                </a:solidFill>
              </a:rPr>
              <a:t> = T)^2</a:t>
            </a:r>
            <a:endParaRPr lang="en-US" dirty="0">
              <a:solidFill>
                <a:srgbClr val="1F497D"/>
              </a:solidFill>
            </a:endParaRPr>
          </a:p>
          <a:p>
            <a:r>
              <a:rPr lang="en-US" dirty="0" smtClean="0"/>
              <a:t>2. Model elements of Sigma directly</a:t>
            </a:r>
          </a:p>
          <a:p>
            <a:pPr marL="0" indent="0">
              <a:buNone/>
            </a:pPr>
            <a:r>
              <a:rPr lang="en-US" dirty="0">
                <a:solidFill>
                  <a:srgbClr val="1F497D"/>
                </a:solidFill>
              </a:rPr>
              <a:t>f</a:t>
            </a:r>
            <a:r>
              <a:rPr lang="en-US" dirty="0" smtClean="0">
                <a:solidFill>
                  <a:srgbClr val="1F497D"/>
                </a:solidFill>
              </a:rPr>
              <a:t>or(</a:t>
            </a:r>
            <a:r>
              <a:rPr lang="en-US" dirty="0" err="1" smtClean="0">
                <a:solidFill>
                  <a:srgbClr val="1F497D"/>
                </a:solidFill>
              </a:rPr>
              <a:t>i</a:t>
            </a:r>
            <a:r>
              <a:rPr lang="en-US" dirty="0" smtClean="0">
                <a:solidFill>
                  <a:srgbClr val="1F497D"/>
                </a:solidFill>
              </a:rPr>
              <a:t> in 1:m) {</a:t>
            </a:r>
          </a:p>
          <a:p>
            <a:pPr marL="0" indent="0">
              <a:buNone/>
            </a:pPr>
            <a:r>
              <a:rPr lang="en-US" dirty="0">
                <a:solidFill>
                  <a:srgbClr val="1F497D"/>
                </a:solidFill>
              </a:rPr>
              <a:t> </a:t>
            </a:r>
            <a:r>
              <a:rPr lang="en-US" dirty="0" smtClean="0">
                <a:solidFill>
                  <a:srgbClr val="1F497D"/>
                </a:solidFill>
              </a:rPr>
              <a:t>  for(j in 1:m) {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1F497D"/>
                </a:solidFill>
              </a:rPr>
              <a:t>      Sigma[</a:t>
            </a:r>
            <a:r>
              <a:rPr lang="en-US" dirty="0" err="1" smtClean="0">
                <a:solidFill>
                  <a:srgbClr val="1F497D"/>
                </a:solidFill>
              </a:rPr>
              <a:t>i,j</a:t>
            </a:r>
            <a:r>
              <a:rPr lang="en-US" dirty="0" smtClean="0">
                <a:solidFill>
                  <a:srgbClr val="1F497D"/>
                </a:solidFill>
              </a:rPr>
              <a:t>] &lt;- sigma2 * </a:t>
            </a:r>
            <a:r>
              <a:rPr lang="en-US" dirty="0" err="1" smtClean="0">
                <a:solidFill>
                  <a:srgbClr val="1F497D"/>
                </a:solidFill>
              </a:rPr>
              <a:t>exp</a:t>
            </a:r>
            <a:r>
              <a:rPr lang="en-US" dirty="0" smtClean="0">
                <a:solidFill>
                  <a:srgbClr val="1F497D"/>
                </a:solidFill>
              </a:rPr>
              <a:t>(-theta*D2[</a:t>
            </a:r>
            <a:r>
              <a:rPr lang="en-US" dirty="0" err="1" smtClean="0">
                <a:solidFill>
                  <a:srgbClr val="1F497D"/>
                </a:solidFill>
              </a:rPr>
              <a:t>i,j</a:t>
            </a:r>
            <a:r>
              <a:rPr lang="en-US" dirty="0" smtClean="0">
                <a:solidFill>
                  <a:srgbClr val="1F497D"/>
                </a:solidFill>
              </a:rPr>
              <a:t>]);</a:t>
            </a:r>
          </a:p>
          <a:p>
            <a:pPr marL="0" indent="0">
              <a:buNone/>
            </a:pPr>
            <a:r>
              <a:rPr lang="en-US" dirty="0">
                <a:solidFill>
                  <a:srgbClr val="1F497D"/>
                </a:solidFill>
              </a:rPr>
              <a:t> </a:t>
            </a:r>
            <a:r>
              <a:rPr lang="en-US" dirty="0" smtClean="0">
                <a:solidFill>
                  <a:srgbClr val="1F497D"/>
                </a:solidFill>
              </a:rPr>
              <a:t>  }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1F497D"/>
                </a:solidFill>
              </a:rPr>
              <a:t>}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1F497D"/>
                </a:solidFill>
              </a:rPr>
              <a:t>invSigma</a:t>
            </a:r>
            <a:r>
              <a:rPr lang="en-US" dirty="0" smtClean="0">
                <a:solidFill>
                  <a:srgbClr val="1F497D"/>
                </a:solidFill>
              </a:rPr>
              <a:t>[1:m,1:m] &lt;- inverse(Sigma[1:m,1:m]);</a:t>
            </a:r>
          </a:p>
          <a:p>
            <a:pPr marL="0" indent="0">
              <a:buNone/>
            </a:pPr>
            <a:r>
              <a:rPr lang="en-US" dirty="0" smtClean="0"/>
              <a:t>- unfortunately, no way to work around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279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we want to model random effects?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Constant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1F497D"/>
                </a:solidFill>
              </a:rPr>
              <a:t>z[1:m] ~ </a:t>
            </a:r>
            <a:r>
              <a:rPr lang="en-US" dirty="0" err="1" smtClean="0">
                <a:solidFill>
                  <a:srgbClr val="1F497D"/>
                </a:solidFill>
              </a:rPr>
              <a:t>dmnorm</a:t>
            </a:r>
            <a:r>
              <a:rPr lang="en-US" dirty="0" smtClean="0">
                <a:solidFill>
                  <a:srgbClr val="1F497D"/>
                </a:solidFill>
              </a:rPr>
              <a:t>(0, </a:t>
            </a:r>
            <a:r>
              <a:rPr lang="en-US" dirty="0" err="1" smtClean="0">
                <a:solidFill>
                  <a:srgbClr val="1F497D"/>
                </a:solidFill>
              </a:rPr>
              <a:t>invSigma</a:t>
            </a:r>
            <a:r>
              <a:rPr lang="en-US" dirty="0" smtClean="0">
                <a:solidFill>
                  <a:srgbClr val="1F497D"/>
                </a:solidFill>
              </a:rPr>
              <a:t>[,])</a:t>
            </a:r>
            <a:endParaRPr lang="en-US" dirty="0">
              <a:solidFill>
                <a:srgbClr val="1F497D"/>
              </a:solidFill>
            </a:endParaRPr>
          </a:p>
          <a:p>
            <a:r>
              <a:rPr lang="en-US" dirty="0" smtClean="0"/>
              <a:t>Time varying and independent</a:t>
            </a:r>
          </a:p>
          <a:p>
            <a:pPr marL="0" indent="0">
              <a:buNone/>
            </a:pPr>
            <a:r>
              <a:rPr lang="en-US" dirty="0">
                <a:solidFill>
                  <a:srgbClr val="1F497D"/>
                </a:solidFill>
              </a:rPr>
              <a:t>f</a:t>
            </a:r>
            <a:r>
              <a:rPr lang="en-US" dirty="0" smtClean="0">
                <a:solidFill>
                  <a:srgbClr val="1F497D"/>
                </a:solidFill>
              </a:rPr>
              <a:t>or(</a:t>
            </a:r>
            <a:r>
              <a:rPr lang="en-US" dirty="0" err="1" smtClean="0">
                <a:solidFill>
                  <a:srgbClr val="1F497D"/>
                </a:solidFill>
              </a:rPr>
              <a:t>i</a:t>
            </a:r>
            <a:r>
              <a:rPr lang="en-US" dirty="0" smtClean="0">
                <a:solidFill>
                  <a:srgbClr val="1F497D"/>
                </a:solidFill>
              </a:rPr>
              <a:t> in 1:t) {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1F497D"/>
                </a:solidFill>
              </a:rPr>
              <a:t>	z[1:m,i] ~ </a:t>
            </a:r>
            <a:r>
              <a:rPr lang="en-US" dirty="0" err="1" smtClean="0">
                <a:solidFill>
                  <a:srgbClr val="1F497D"/>
                </a:solidFill>
              </a:rPr>
              <a:t>dmnorm</a:t>
            </a:r>
            <a:r>
              <a:rPr lang="en-US" dirty="0" smtClean="0">
                <a:solidFill>
                  <a:srgbClr val="1F497D"/>
                </a:solidFill>
              </a:rPr>
              <a:t>(0, </a:t>
            </a:r>
            <a:r>
              <a:rPr lang="en-US" dirty="0" err="1" smtClean="0">
                <a:solidFill>
                  <a:srgbClr val="1F497D"/>
                </a:solidFill>
              </a:rPr>
              <a:t>invSigma</a:t>
            </a:r>
            <a:r>
              <a:rPr lang="en-US" dirty="0" smtClean="0">
                <a:solidFill>
                  <a:srgbClr val="1F497D"/>
                </a:solidFill>
              </a:rPr>
              <a:t>[,])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1F497D"/>
                </a:solidFill>
              </a:rPr>
              <a:t>}</a:t>
            </a:r>
            <a:endParaRPr lang="en-US" dirty="0" smtClean="0"/>
          </a:p>
          <a:p>
            <a:r>
              <a:rPr lang="en-US" dirty="0" smtClean="0"/>
              <a:t>Autoregressive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1F497D"/>
                </a:solidFill>
              </a:rPr>
              <a:t>z[1:m,1] ~ </a:t>
            </a:r>
            <a:r>
              <a:rPr lang="en-US" dirty="0" err="1" smtClean="0">
                <a:solidFill>
                  <a:srgbClr val="1F497D"/>
                </a:solidFill>
              </a:rPr>
              <a:t>dmnorm</a:t>
            </a:r>
            <a:r>
              <a:rPr lang="en-US" dirty="0" smtClean="0">
                <a:solidFill>
                  <a:srgbClr val="1F497D"/>
                </a:solidFill>
              </a:rPr>
              <a:t>(0, </a:t>
            </a:r>
            <a:r>
              <a:rPr lang="en-US" dirty="0" err="1" smtClean="0">
                <a:solidFill>
                  <a:srgbClr val="1F497D"/>
                </a:solidFill>
              </a:rPr>
              <a:t>invSigma</a:t>
            </a:r>
            <a:r>
              <a:rPr lang="en-US" dirty="0" smtClean="0">
                <a:solidFill>
                  <a:srgbClr val="1F497D"/>
                </a:solidFill>
              </a:rPr>
              <a:t>[,])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1F497D"/>
                </a:solidFill>
              </a:rPr>
              <a:t>for(</a:t>
            </a:r>
            <a:r>
              <a:rPr lang="en-US" dirty="0" err="1" smtClean="0">
                <a:solidFill>
                  <a:srgbClr val="1F497D"/>
                </a:solidFill>
              </a:rPr>
              <a:t>i</a:t>
            </a:r>
            <a:r>
              <a:rPr lang="en-US" dirty="0" smtClean="0">
                <a:solidFill>
                  <a:srgbClr val="1F497D"/>
                </a:solidFill>
              </a:rPr>
              <a:t> in 2:t) {</a:t>
            </a:r>
          </a:p>
          <a:p>
            <a:pPr marL="0" indent="0">
              <a:buNone/>
            </a:pPr>
            <a:r>
              <a:rPr lang="en-US" dirty="0">
                <a:solidFill>
                  <a:srgbClr val="1F497D"/>
                </a:solidFill>
              </a:rPr>
              <a:t>z[1:m,i] ~ </a:t>
            </a:r>
            <a:r>
              <a:rPr lang="en-US" dirty="0" err="1">
                <a:solidFill>
                  <a:srgbClr val="1F497D"/>
                </a:solidFill>
              </a:rPr>
              <a:t>dmnorm</a:t>
            </a:r>
            <a:r>
              <a:rPr lang="en-US" dirty="0" smtClean="0">
                <a:solidFill>
                  <a:srgbClr val="1F497D"/>
                </a:solidFill>
              </a:rPr>
              <a:t>(</a:t>
            </a:r>
            <a:r>
              <a:rPr lang="en-US" dirty="0">
                <a:solidFill>
                  <a:srgbClr val="1F497D"/>
                </a:solidFill>
              </a:rPr>
              <a:t>z[1:m,</a:t>
            </a:r>
            <a:r>
              <a:rPr lang="en-US" dirty="0" smtClean="0">
                <a:solidFill>
                  <a:srgbClr val="1F497D"/>
                </a:solidFill>
              </a:rPr>
              <a:t>i-1] , </a:t>
            </a:r>
            <a:r>
              <a:rPr lang="en-US" dirty="0" err="1">
                <a:solidFill>
                  <a:srgbClr val="1F497D"/>
                </a:solidFill>
              </a:rPr>
              <a:t>invSigma</a:t>
            </a:r>
            <a:r>
              <a:rPr lang="en-US" dirty="0">
                <a:solidFill>
                  <a:srgbClr val="1F497D"/>
                </a:solidFill>
              </a:rPr>
              <a:t>[,]</a:t>
            </a:r>
            <a:r>
              <a:rPr lang="en-US" dirty="0" smtClean="0">
                <a:solidFill>
                  <a:srgbClr val="1F497D"/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1F497D"/>
                </a:solidFill>
              </a:rPr>
              <a:t>}</a:t>
            </a:r>
            <a:endParaRPr lang="en-US" dirty="0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907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Constraints on 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127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We’d like to be able to reduce # parameters in Q matrix, and can specify alternate structures, but we have to follow rules</a:t>
            </a:r>
            <a:endParaRPr lang="en-US" dirty="0"/>
          </a:p>
          <a:p>
            <a:r>
              <a:rPr lang="en-US" dirty="0" smtClean="0"/>
              <a:t>This </a:t>
            </a:r>
            <a:r>
              <a:rPr lang="en-US" dirty="0" smtClean="0"/>
              <a:t>can cause problems </a:t>
            </a:r>
            <a:r>
              <a:rPr lang="en-US" dirty="0" smtClean="0"/>
              <a:t>in MARSS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If (1,2) are correlated and (2,3) correlated, (1,3) have to be </a:t>
            </a:r>
            <a:r>
              <a:rPr lang="en-US" dirty="0" smtClean="0"/>
              <a:t>correlated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1388900"/>
              </p:ext>
            </p:extLst>
          </p:nvPr>
        </p:nvGraphicFramePr>
        <p:xfrm>
          <a:off x="2487627" y="3550165"/>
          <a:ext cx="3581400" cy="218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" name="Equation" r:id="rId3" imgW="1790700" imgH="1092200" progId="Equation.3">
                  <p:embed/>
                </p:oleObj>
              </mc:Choice>
              <mc:Fallback>
                <p:oleObj name="Equation" r:id="rId3" imgW="1790700" imgH="1092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87627" y="3550165"/>
                        <a:ext cx="3581400" cy="218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1541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recent NOAA work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Ward, E.J., G.R. </a:t>
            </a:r>
            <a:r>
              <a:rPr lang="en-US" sz="1400" dirty="0" err="1"/>
              <a:t>Pess</a:t>
            </a:r>
            <a:r>
              <a:rPr lang="en-US" sz="1400" dirty="0"/>
              <a:t>, K. </a:t>
            </a:r>
            <a:r>
              <a:rPr lang="en-US" sz="1400" dirty="0" err="1"/>
              <a:t>Anlauf</a:t>
            </a:r>
            <a:r>
              <a:rPr lang="en-US" sz="1400" dirty="0"/>
              <a:t>-Dunn, and C.E. Jordan. 2012. Applying time series models with spatial correlation to identify the scale of variation in habitat metrics related to threatened </a:t>
            </a:r>
            <a:r>
              <a:rPr lang="en-US" sz="1400" dirty="0" err="1"/>
              <a:t>coho</a:t>
            </a:r>
            <a:r>
              <a:rPr lang="en-US" sz="1400" dirty="0"/>
              <a:t> salmon (</a:t>
            </a:r>
            <a:r>
              <a:rPr lang="en-US" sz="1400" dirty="0" err="1"/>
              <a:t>Oncorhynchus</a:t>
            </a:r>
            <a:r>
              <a:rPr lang="en-US" sz="1400" dirty="0"/>
              <a:t> </a:t>
            </a:r>
            <a:r>
              <a:rPr lang="en-US" sz="1400" dirty="0" err="1"/>
              <a:t>kisutch</a:t>
            </a:r>
            <a:r>
              <a:rPr lang="en-US" sz="1400" dirty="0"/>
              <a:t>) in the Pacific Northwest. Canadian Journal of Fisheries and Aquatic Sciences, 69(11): 1773-</a:t>
            </a:r>
            <a:r>
              <a:rPr lang="en-US" sz="1400" dirty="0" smtClean="0"/>
              <a:t>1782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Shelton, A.O., J.T. Thorson, E.J. Ward, and B.E. </a:t>
            </a:r>
            <a:r>
              <a:rPr lang="en-US" sz="1400" dirty="0" err="1"/>
              <a:t>Feist</a:t>
            </a:r>
            <a:r>
              <a:rPr lang="en-US" sz="1400" dirty="0"/>
              <a:t>. 2014. Spatial, semi-parametric models improve estimates of species abundance and distribution. Canadian Journal of Fisheries and Aquatic Sciences, 71: 1655-1666</a:t>
            </a:r>
            <a:endParaRPr lang="en-US" sz="1400" dirty="0" smtClean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Thorson, J.T., H. </a:t>
            </a:r>
            <a:r>
              <a:rPr lang="en-US" sz="1400" dirty="0" err="1"/>
              <a:t>Skaug</a:t>
            </a:r>
            <a:r>
              <a:rPr lang="en-US" sz="1400" dirty="0"/>
              <a:t>, K. </a:t>
            </a:r>
            <a:r>
              <a:rPr lang="en-US" sz="1400" dirty="0" err="1"/>
              <a:t>Kristensen</a:t>
            </a:r>
            <a:r>
              <a:rPr lang="en-US" sz="1400" dirty="0"/>
              <a:t>, A.O. Shelton, E.J. Ward, J. Harms, and J. </a:t>
            </a:r>
            <a:r>
              <a:rPr lang="en-US" sz="1400" dirty="0" err="1"/>
              <a:t>Benante</a:t>
            </a:r>
            <a:r>
              <a:rPr lang="en-US" sz="1400" dirty="0"/>
              <a:t>. 2015. The importance of spatial models for estimating the type and strength of density dependence. Ecology, In </a:t>
            </a:r>
            <a:r>
              <a:rPr lang="en-US" sz="1400" dirty="0" smtClean="0"/>
              <a:t>press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Ward, E.J., K.N. Marshall, A. </a:t>
            </a:r>
            <a:r>
              <a:rPr lang="en-US" sz="1400" dirty="0" err="1"/>
              <a:t>Sedgley</a:t>
            </a:r>
            <a:r>
              <a:rPr lang="en-US" sz="1400" dirty="0"/>
              <a:t>, T. Ross, T. Hass, S.F. Pearson, G. Joyce, N.J. Hamel, P.J. </a:t>
            </a:r>
            <a:r>
              <a:rPr lang="en-US" sz="1400" dirty="0" err="1"/>
              <a:t>Hodum</a:t>
            </a:r>
            <a:r>
              <a:rPr lang="en-US" sz="1400" dirty="0"/>
              <a:t>, R. </a:t>
            </a:r>
            <a:r>
              <a:rPr lang="en-US" sz="1400" dirty="0" err="1"/>
              <a:t>Faucett</a:t>
            </a:r>
            <a:r>
              <a:rPr lang="en-US" sz="1400" dirty="0"/>
              <a:t>. 2015. Using citizen-science data to identify local hotspots of seabird occurrence. </a:t>
            </a:r>
            <a:r>
              <a:rPr lang="en-US" sz="1400" dirty="0" err="1"/>
              <a:t>PeerJ</a:t>
            </a:r>
            <a:r>
              <a:rPr lang="en-US" sz="1400" dirty="0"/>
              <a:t> 2:</a:t>
            </a:r>
            <a:r>
              <a:rPr lang="en-US" sz="1400" dirty="0" smtClean="0"/>
              <a:t>e704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Ward, E.J., J.H. Anderson, T.J. </a:t>
            </a:r>
            <a:r>
              <a:rPr lang="en-US" sz="1400" dirty="0" err="1"/>
              <a:t>Beechie</a:t>
            </a:r>
            <a:r>
              <a:rPr lang="en-US" sz="1400" dirty="0"/>
              <a:t>, G.R. </a:t>
            </a:r>
            <a:r>
              <a:rPr lang="en-US" sz="1400" dirty="0" err="1"/>
              <a:t>Pess</a:t>
            </a:r>
            <a:r>
              <a:rPr lang="en-US" sz="1400" dirty="0"/>
              <a:t>, and M.J. Ford. 2015. Increasing hydrologic variability threatens depleted </a:t>
            </a:r>
            <a:r>
              <a:rPr lang="en-US" sz="1400" dirty="0" err="1"/>
              <a:t>anadromous</a:t>
            </a:r>
            <a:r>
              <a:rPr lang="en-US" sz="1400" dirty="0"/>
              <a:t> fish populations. </a:t>
            </a:r>
            <a:r>
              <a:rPr lang="en-US" sz="1400" i="1" dirty="0"/>
              <a:t>In press, Global Change Biology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52831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Multivariate approach with DFA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Estimate how individual observed time series load onto ‘trends’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867" y="2867998"/>
            <a:ext cx="48387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054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Potential problems with both the MARSS and DFA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Sites separated by large distances</a:t>
            </a:r>
          </a:p>
          <a:p>
            <a:pPr marL="0" indent="0">
              <a:buNone/>
            </a:pPr>
            <a:r>
              <a:rPr lang="en-US" dirty="0"/>
              <a:t>m</a:t>
            </a:r>
            <a:r>
              <a:rPr lang="en-US" dirty="0" smtClean="0"/>
              <a:t>ay be grouped together</a:t>
            </a:r>
          </a:p>
          <a:p>
            <a:endParaRPr lang="en-US" dirty="0" smtClean="0"/>
          </a:p>
          <a:p>
            <a:r>
              <a:rPr lang="en-US" dirty="0" smtClean="0"/>
              <a:t>Sites close to one another may be</a:t>
            </a:r>
          </a:p>
          <a:p>
            <a:pPr marL="0" indent="0">
              <a:buNone/>
            </a:pPr>
            <a:r>
              <a:rPr lang="en-US" dirty="0"/>
              <a:t>f</a:t>
            </a:r>
            <a:r>
              <a:rPr lang="en-US" dirty="0" smtClean="0"/>
              <a:t>ound to have very different dynamics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457240" y="1600200"/>
            <a:ext cx="1162002" cy="4958160"/>
            <a:chOff x="6066724" y="1729277"/>
            <a:chExt cx="1162002" cy="4958160"/>
          </a:xfrm>
        </p:grpSpPr>
        <p:sp>
          <p:nvSpPr>
            <p:cNvPr id="6" name="Freeform 5"/>
            <p:cNvSpPr/>
            <p:nvPr/>
          </p:nvSpPr>
          <p:spPr>
            <a:xfrm>
              <a:off x="6309934" y="1729277"/>
              <a:ext cx="918792" cy="4958160"/>
            </a:xfrm>
            <a:custGeom>
              <a:avLst/>
              <a:gdLst>
                <a:gd name="connsiteX0" fmla="*/ 189163 w 918792"/>
                <a:gd name="connsiteY0" fmla="*/ 4958160 h 4958160"/>
                <a:gd name="connsiteX1" fmla="*/ 297256 w 918792"/>
                <a:gd name="connsiteY1" fmla="*/ 4863590 h 4958160"/>
                <a:gd name="connsiteX2" fmla="*/ 324280 w 918792"/>
                <a:gd name="connsiteY2" fmla="*/ 4836570 h 4958160"/>
                <a:gd name="connsiteX3" fmla="*/ 378326 w 918792"/>
                <a:gd name="connsiteY3" fmla="*/ 4769020 h 4958160"/>
                <a:gd name="connsiteX4" fmla="*/ 432373 w 918792"/>
                <a:gd name="connsiteY4" fmla="*/ 4674450 h 4958160"/>
                <a:gd name="connsiteX5" fmla="*/ 486419 w 918792"/>
                <a:gd name="connsiteY5" fmla="*/ 4579880 h 4958160"/>
                <a:gd name="connsiteX6" fmla="*/ 526954 w 918792"/>
                <a:gd name="connsiteY6" fmla="*/ 4539350 h 4958160"/>
                <a:gd name="connsiteX7" fmla="*/ 581001 w 918792"/>
                <a:gd name="connsiteY7" fmla="*/ 4444781 h 4958160"/>
                <a:gd name="connsiteX8" fmla="*/ 621536 w 918792"/>
                <a:gd name="connsiteY8" fmla="*/ 4377231 h 4958160"/>
                <a:gd name="connsiteX9" fmla="*/ 648559 w 918792"/>
                <a:gd name="connsiteY9" fmla="*/ 4323191 h 4958160"/>
                <a:gd name="connsiteX10" fmla="*/ 716117 w 918792"/>
                <a:gd name="connsiteY10" fmla="*/ 4201601 h 4958160"/>
                <a:gd name="connsiteX11" fmla="*/ 756652 w 918792"/>
                <a:gd name="connsiteY11" fmla="*/ 4052991 h 4958160"/>
                <a:gd name="connsiteX12" fmla="*/ 797187 w 918792"/>
                <a:gd name="connsiteY12" fmla="*/ 3917892 h 4958160"/>
                <a:gd name="connsiteX13" fmla="*/ 810698 w 918792"/>
                <a:gd name="connsiteY13" fmla="*/ 3850342 h 4958160"/>
                <a:gd name="connsiteX14" fmla="*/ 824210 w 918792"/>
                <a:gd name="connsiteY14" fmla="*/ 3769282 h 4958160"/>
                <a:gd name="connsiteX15" fmla="*/ 864745 w 918792"/>
                <a:gd name="connsiteY15" fmla="*/ 3715242 h 4958160"/>
                <a:gd name="connsiteX16" fmla="*/ 891768 w 918792"/>
                <a:gd name="connsiteY16" fmla="*/ 3593652 h 4958160"/>
                <a:gd name="connsiteX17" fmla="*/ 918792 w 918792"/>
                <a:gd name="connsiteY17" fmla="*/ 3445043 h 4958160"/>
                <a:gd name="connsiteX18" fmla="*/ 891768 w 918792"/>
                <a:gd name="connsiteY18" fmla="*/ 2823584 h 4958160"/>
                <a:gd name="connsiteX19" fmla="*/ 864745 w 918792"/>
                <a:gd name="connsiteY19" fmla="*/ 2701994 h 4958160"/>
                <a:gd name="connsiteX20" fmla="*/ 837722 w 918792"/>
                <a:gd name="connsiteY20" fmla="*/ 2647954 h 4958160"/>
                <a:gd name="connsiteX21" fmla="*/ 810698 w 918792"/>
                <a:gd name="connsiteY21" fmla="*/ 2553384 h 4958160"/>
                <a:gd name="connsiteX22" fmla="*/ 783675 w 918792"/>
                <a:gd name="connsiteY22" fmla="*/ 2485835 h 4958160"/>
                <a:gd name="connsiteX23" fmla="*/ 770164 w 918792"/>
                <a:gd name="connsiteY23" fmla="*/ 2431795 h 4958160"/>
                <a:gd name="connsiteX24" fmla="*/ 743140 w 918792"/>
                <a:gd name="connsiteY24" fmla="*/ 2391265 h 4958160"/>
                <a:gd name="connsiteX25" fmla="*/ 716117 w 918792"/>
                <a:gd name="connsiteY25" fmla="*/ 2337225 h 4958160"/>
                <a:gd name="connsiteX26" fmla="*/ 689094 w 918792"/>
                <a:gd name="connsiteY26" fmla="*/ 2296695 h 4958160"/>
                <a:gd name="connsiteX27" fmla="*/ 675582 w 918792"/>
                <a:gd name="connsiteY27" fmla="*/ 2256165 h 4958160"/>
                <a:gd name="connsiteX28" fmla="*/ 648559 w 918792"/>
                <a:gd name="connsiteY28" fmla="*/ 2188615 h 4958160"/>
                <a:gd name="connsiteX29" fmla="*/ 594512 w 918792"/>
                <a:gd name="connsiteY29" fmla="*/ 2121065 h 4958160"/>
                <a:gd name="connsiteX30" fmla="*/ 553977 w 918792"/>
                <a:gd name="connsiteY30" fmla="*/ 2040005 h 4958160"/>
                <a:gd name="connsiteX31" fmla="*/ 472908 w 918792"/>
                <a:gd name="connsiteY31" fmla="*/ 1958946 h 4958160"/>
                <a:gd name="connsiteX32" fmla="*/ 445884 w 918792"/>
                <a:gd name="connsiteY32" fmla="*/ 1931926 h 4958160"/>
                <a:gd name="connsiteX33" fmla="*/ 405349 w 918792"/>
                <a:gd name="connsiteY33" fmla="*/ 1877886 h 4958160"/>
                <a:gd name="connsiteX34" fmla="*/ 378326 w 918792"/>
                <a:gd name="connsiteY34" fmla="*/ 1837356 h 4958160"/>
                <a:gd name="connsiteX35" fmla="*/ 337791 w 918792"/>
                <a:gd name="connsiteY35" fmla="*/ 1810336 h 4958160"/>
                <a:gd name="connsiteX36" fmla="*/ 283745 w 918792"/>
                <a:gd name="connsiteY36" fmla="*/ 1715766 h 4958160"/>
                <a:gd name="connsiteX37" fmla="*/ 216186 w 918792"/>
                <a:gd name="connsiteY37" fmla="*/ 1648216 h 4958160"/>
                <a:gd name="connsiteX38" fmla="*/ 148628 w 918792"/>
                <a:gd name="connsiteY38" fmla="*/ 1567156 h 4958160"/>
                <a:gd name="connsiteX39" fmla="*/ 54047 w 918792"/>
                <a:gd name="connsiteY39" fmla="*/ 1445567 h 4958160"/>
                <a:gd name="connsiteX40" fmla="*/ 27024 w 918792"/>
                <a:gd name="connsiteY40" fmla="*/ 1405037 h 4958160"/>
                <a:gd name="connsiteX41" fmla="*/ 0 w 918792"/>
                <a:gd name="connsiteY41" fmla="*/ 1310467 h 4958160"/>
                <a:gd name="connsiteX42" fmla="*/ 13512 w 918792"/>
                <a:gd name="connsiteY42" fmla="*/ 1013248 h 4958160"/>
                <a:gd name="connsiteX43" fmla="*/ 27024 w 918792"/>
                <a:gd name="connsiteY43" fmla="*/ 972718 h 4958160"/>
                <a:gd name="connsiteX44" fmla="*/ 67558 w 918792"/>
                <a:gd name="connsiteY44" fmla="*/ 918678 h 4958160"/>
                <a:gd name="connsiteX45" fmla="*/ 81070 w 918792"/>
                <a:gd name="connsiteY45" fmla="*/ 851128 h 4958160"/>
                <a:gd name="connsiteX46" fmla="*/ 135117 w 918792"/>
                <a:gd name="connsiteY46" fmla="*/ 716028 h 4958160"/>
                <a:gd name="connsiteX47" fmla="*/ 148628 w 918792"/>
                <a:gd name="connsiteY47" fmla="*/ 675498 h 4958160"/>
                <a:gd name="connsiteX48" fmla="*/ 202675 w 918792"/>
                <a:gd name="connsiteY48" fmla="*/ 594438 h 4958160"/>
                <a:gd name="connsiteX49" fmla="*/ 229698 w 918792"/>
                <a:gd name="connsiteY49" fmla="*/ 513379 h 4958160"/>
                <a:gd name="connsiteX50" fmla="*/ 310768 w 918792"/>
                <a:gd name="connsiteY50" fmla="*/ 405299 h 4958160"/>
                <a:gd name="connsiteX51" fmla="*/ 351303 w 918792"/>
                <a:gd name="connsiteY51" fmla="*/ 351259 h 4958160"/>
                <a:gd name="connsiteX52" fmla="*/ 391838 w 918792"/>
                <a:gd name="connsiteY52" fmla="*/ 283709 h 4958160"/>
                <a:gd name="connsiteX53" fmla="*/ 472908 w 918792"/>
                <a:gd name="connsiteY53" fmla="*/ 202649 h 4958160"/>
                <a:gd name="connsiteX54" fmla="*/ 513442 w 918792"/>
                <a:gd name="connsiteY54" fmla="*/ 162119 h 4958160"/>
                <a:gd name="connsiteX55" fmla="*/ 540466 w 918792"/>
                <a:gd name="connsiteY55" fmla="*/ 135099 h 4958160"/>
                <a:gd name="connsiteX56" fmla="*/ 567489 w 918792"/>
                <a:gd name="connsiteY56" fmla="*/ 94569 h 4958160"/>
                <a:gd name="connsiteX57" fmla="*/ 608024 w 918792"/>
                <a:gd name="connsiteY57" fmla="*/ 13510 h 4958160"/>
                <a:gd name="connsiteX58" fmla="*/ 635047 w 918792"/>
                <a:gd name="connsiteY58" fmla="*/ 0 h 4958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918792" h="4958160">
                  <a:moveTo>
                    <a:pt x="189163" y="4958160"/>
                  </a:moveTo>
                  <a:cubicBezTo>
                    <a:pt x="225194" y="4926637"/>
                    <a:pt x="261669" y="4895614"/>
                    <a:pt x="297256" y="4863590"/>
                  </a:cubicBezTo>
                  <a:cubicBezTo>
                    <a:pt x="306725" y="4855069"/>
                    <a:pt x="315989" y="4846241"/>
                    <a:pt x="324280" y="4836570"/>
                  </a:cubicBezTo>
                  <a:cubicBezTo>
                    <a:pt x="343048" y="4814677"/>
                    <a:pt x="360311" y="4791537"/>
                    <a:pt x="378326" y="4769020"/>
                  </a:cubicBezTo>
                  <a:cubicBezTo>
                    <a:pt x="404873" y="4689392"/>
                    <a:pt x="373943" y="4767926"/>
                    <a:pt x="432373" y="4674450"/>
                  </a:cubicBezTo>
                  <a:cubicBezTo>
                    <a:pt x="465412" y="4621594"/>
                    <a:pt x="449228" y="4624504"/>
                    <a:pt x="486419" y="4579880"/>
                  </a:cubicBezTo>
                  <a:cubicBezTo>
                    <a:pt x="498652" y="4565202"/>
                    <a:pt x="514721" y="4554028"/>
                    <a:pt x="526954" y="4539350"/>
                  </a:cubicBezTo>
                  <a:cubicBezTo>
                    <a:pt x="555265" y="4505381"/>
                    <a:pt x="558975" y="4484422"/>
                    <a:pt x="581001" y="4444781"/>
                  </a:cubicBezTo>
                  <a:cubicBezTo>
                    <a:pt x="593755" y="4421827"/>
                    <a:pt x="608782" y="4400185"/>
                    <a:pt x="621536" y="4377231"/>
                  </a:cubicBezTo>
                  <a:cubicBezTo>
                    <a:pt x="631318" y="4359626"/>
                    <a:pt x="637884" y="4340269"/>
                    <a:pt x="648559" y="4323191"/>
                  </a:cubicBezTo>
                  <a:cubicBezTo>
                    <a:pt x="719968" y="4208950"/>
                    <a:pt x="663151" y="4334000"/>
                    <a:pt x="716117" y="4201601"/>
                  </a:cubicBezTo>
                  <a:cubicBezTo>
                    <a:pt x="746746" y="4017854"/>
                    <a:pt x="707831" y="4215708"/>
                    <a:pt x="756652" y="4052991"/>
                  </a:cubicBezTo>
                  <a:cubicBezTo>
                    <a:pt x="811457" y="3870331"/>
                    <a:pt x="723048" y="4103220"/>
                    <a:pt x="797187" y="3917892"/>
                  </a:cubicBezTo>
                  <a:cubicBezTo>
                    <a:pt x="801691" y="3895375"/>
                    <a:pt x="806590" y="3872934"/>
                    <a:pt x="810698" y="3850342"/>
                  </a:cubicBezTo>
                  <a:cubicBezTo>
                    <a:pt x="815599" y="3823391"/>
                    <a:pt x="814035" y="3794715"/>
                    <a:pt x="824210" y="3769282"/>
                  </a:cubicBezTo>
                  <a:cubicBezTo>
                    <a:pt x="832574" y="3748375"/>
                    <a:pt x="851233" y="3733255"/>
                    <a:pt x="864745" y="3715242"/>
                  </a:cubicBezTo>
                  <a:cubicBezTo>
                    <a:pt x="873753" y="3674712"/>
                    <a:pt x="884116" y="3634460"/>
                    <a:pt x="891768" y="3593652"/>
                  </a:cubicBezTo>
                  <a:cubicBezTo>
                    <a:pt x="928075" y="3400037"/>
                    <a:pt x="885795" y="3577011"/>
                    <a:pt x="918792" y="3445043"/>
                  </a:cubicBezTo>
                  <a:cubicBezTo>
                    <a:pt x="909784" y="3237890"/>
                    <a:pt x="903712" y="3030588"/>
                    <a:pt x="891768" y="2823584"/>
                  </a:cubicBezTo>
                  <a:cubicBezTo>
                    <a:pt x="889788" y="2789272"/>
                    <a:pt x="879708" y="2736904"/>
                    <a:pt x="864745" y="2701994"/>
                  </a:cubicBezTo>
                  <a:cubicBezTo>
                    <a:pt x="856811" y="2683483"/>
                    <a:pt x="845656" y="2666465"/>
                    <a:pt x="837722" y="2647954"/>
                  </a:cubicBezTo>
                  <a:cubicBezTo>
                    <a:pt x="818202" y="2602413"/>
                    <a:pt x="827841" y="2604806"/>
                    <a:pt x="810698" y="2553384"/>
                  </a:cubicBezTo>
                  <a:cubicBezTo>
                    <a:pt x="803028" y="2530378"/>
                    <a:pt x="791345" y="2508842"/>
                    <a:pt x="783675" y="2485835"/>
                  </a:cubicBezTo>
                  <a:cubicBezTo>
                    <a:pt x="777803" y="2468220"/>
                    <a:pt x="777479" y="2448861"/>
                    <a:pt x="770164" y="2431795"/>
                  </a:cubicBezTo>
                  <a:cubicBezTo>
                    <a:pt x="763767" y="2416870"/>
                    <a:pt x="751197" y="2405363"/>
                    <a:pt x="743140" y="2391265"/>
                  </a:cubicBezTo>
                  <a:cubicBezTo>
                    <a:pt x="733147" y="2373779"/>
                    <a:pt x="726110" y="2354711"/>
                    <a:pt x="716117" y="2337225"/>
                  </a:cubicBezTo>
                  <a:cubicBezTo>
                    <a:pt x="708060" y="2323127"/>
                    <a:pt x="696356" y="2311218"/>
                    <a:pt x="689094" y="2296695"/>
                  </a:cubicBezTo>
                  <a:cubicBezTo>
                    <a:pt x="682725" y="2283958"/>
                    <a:pt x="680583" y="2269499"/>
                    <a:pt x="675582" y="2256165"/>
                  </a:cubicBezTo>
                  <a:cubicBezTo>
                    <a:pt x="667066" y="2233458"/>
                    <a:pt x="659406" y="2210306"/>
                    <a:pt x="648559" y="2188615"/>
                  </a:cubicBezTo>
                  <a:cubicBezTo>
                    <a:pt x="631514" y="2154528"/>
                    <a:pt x="619648" y="2146197"/>
                    <a:pt x="594512" y="2121065"/>
                  </a:cubicBezTo>
                  <a:cubicBezTo>
                    <a:pt x="581991" y="2083504"/>
                    <a:pt x="581918" y="2071434"/>
                    <a:pt x="553977" y="2040005"/>
                  </a:cubicBezTo>
                  <a:cubicBezTo>
                    <a:pt x="528587" y="2011445"/>
                    <a:pt x="499931" y="1985966"/>
                    <a:pt x="472908" y="1958946"/>
                  </a:cubicBezTo>
                  <a:cubicBezTo>
                    <a:pt x="463900" y="1949939"/>
                    <a:pt x="453528" y="1942116"/>
                    <a:pt x="445884" y="1931926"/>
                  </a:cubicBezTo>
                  <a:cubicBezTo>
                    <a:pt x="432372" y="1913913"/>
                    <a:pt x="418438" y="1896209"/>
                    <a:pt x="405349" y="1877886"/>
                  </a:cubicBezTo>
                  <a:cubicBezTo>
                    <a:pt x="395910" y="1864673"/>
                    <a:pt x="389808" y="1848837"/>
                    <a:pt x="378326" y="1837356"/>
                  </a:cubicBezTo>
                  <a:cubicBezTo>
                    <a:pt x="366843" y="1825874"/>
                    <a:pt x="351303" y="1819343"/>
                    <a:pt x="337791" y="1810336"/>
                  </a:cubicBezTo>
                  <a:cubicBezTo>
                    <a:pt x="323246" y="1781249"/>
                    <a:pt x="306025" y="1741226"/>
                    <a:pt x="283745" y="1715766"/>
                  </a:cubicBezTo>
                  <a:cubicBezTo>
                    <a:pt x="262773" y="1691801"/>
                    <a:pt x="216186" y="1648216"/>
                    <a:pt x="216186" y="1648216"/>
                  </a:cubicBezTo>
                  <a:cubicBezTo>
                    <a:pt x="147688" y="1511235"/>
                    <a:pt x="233506" y="1660510"/>
                    <a:pt x="148628" y="1567156"/>
                  </a:cubicBezTo>
                  <a:cubicBezTo>
                    <a:pt x="114085" y="1529164"/>
                    <a:pt x="82532" y="1488290"/>
                    <a:pt x="54047" y="1445567"/>
                  </a:cubicBezTo>
                  <a:cubicBezTo>
                    <a:pt x="45039" y="1432057"/>
                    <a:pt x="34286" y="1419560"/>
                    <a:pt x="27024" y="1405037"/>
                  </a:cubicBezTo>
                  <a:cubicBezTo>
                    <a:pt x="17332" y="1385654"/>
                    <a:pt x="4330" y="1327783"/>
                    <a:pt x="0" y="1310467"/>
                  </a:cubicBezTo>
                  <a:cubicBezTo>
                    <a:pt x="4504" y="1211394"/>
                    <a:pt x="5602" y="1112107"/>
                    <a:pt x="13512" y="1013248"/>
                  </a:cubicBezTo>
                  <a:cubicBezTo>
                    <a:pt x="14648" y="999052"/>
                    <a:pt x="19958" y="985082"/>
                    <a:pt x="27024" y="972718"/>
                  </a:cubicBezTo>
                  <a:cubicBezTo>
                    <a:pt x="38197" y="953168"/>
                    <a:pt x="54047" y="936691"/>
                    <a:pt x="67558" y="918678"/>
                  </a:cubicBezTo>
                  <a:cubicBezTo>
                    <a:pt x="72062" y="896161"/>
                    <a:pt x="75500" y="873405"/>
                    <a:pt x="81070" y="851128"/>
                  </a:cubicBezTo>
                  <a:cubicBezTo>
                    <a:pt x="91318" y="810141"/>
                    <a:pt x="122955" y="746429"/>
                    <a:pt x="135117" y="716028"/>
                  </a:cubicBezTo>
                  <a:cubicBezTo>
                    <a:pt x="140406" y="702806"/>
                    <a:pt x="141711" y="687946"/>
                    <a:pt x="148628" y="675498"/>
                  </a:cubicBezTo>
                  <a:cubicBezTo>
                    <a:pt x="164401" y="647110"/>
                    <a:pt x="202675" y="594438"/>
                    <a:pt x="202675" y="594438"/>
                  </a:cubicBezTo>
                  <a:cubicBezTo>
                    <a:pt x="211683" y="567418"/>
                    <a:pt x="212608" y="536163"/>
                    <a:pt x="229698" y="513379"/>
                  </a:cubicBezTo>
                  <a:lnTo>
                    <a:pt x="310768" y="405299"/>
                  </a:lnTo>
                  <a:cubicBezTo>
                    <a:pt x="324280" y="387286"/>
                    <a:pt x="339717" y="370567"/>
                    <a:pt x="351303" y="351259"/>
                  </a:cubicBezTo>
                  <a:cubicBezTo>
                    <a:pt x="364815" y="328742"/>
                    <a:pt x="375208" y="304032"/>
                    <a:pt x="391838" y="283709"/>
                  </a:cubicBezTo>
                  <a:cubicBezTo>
                    <a:pt x="416039" y="254134"/>
                    <a:pt x="445885" y="229669"/>
                    <a:pt x="472908" y="202649"/>
                  </a:cubicBezTo>
                  <a:lnTo>
                    <a:pt x="513442" y="162119"/>
                  </a:lnTo>
                  <a:cubicBezTo>
                    <a:pt x="522450" y="153112"/>
                    <a:pt x="533400" y="145698"/>
                    <a:pt x="540466" y="135099"/>
                  </a:cubicBezTo>
                  <a:cubicBezTo>
                    <a:pt x="549474" y="121589"/>
                    <a:pt x="560227" y="109092"/>
                    <a:pt x="567489" y="94569"/>
                  </a:cubicBezTo>
                  <a:cubicBezTo>
                    <a:pt x="589468" y="50617"/>
                    <a:pt x="569302" y="52227"/>
                    <a:pt x="608024" y="13510"/>
                  </a:cubicBezTo>
                  <a:cubicBezTo>
                    <a:pt x="615145" y="6389"/>
                    <a:pt x="626039" y="4503"/>
                    <a:pt x="635047" y="0"/>
                  </a:cubicBezTo>
                </a:path>
              </a:pathLst>
            </a:custGeom>
            <a:ln w="635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6472074" y="1837356"/>
              <a:ext cx="243210" cy="216159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6066724" y="2802951"/>
              <a:ext cx="243210" cy="216159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6610963" y="3705522"/>
              <a:ext cx="243210" cy="216159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944982" y="5335773"/>
              <a:ext cx="243210" cy="216159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350469" y="6457767"/>
              <a:ext cx="243210" cy="216159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58360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Are there biological mechanisms that may explain this?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Puget Sound Chinook salmon</a:t>
            </a:r>
          </a:p>
          <a:p>
            <a:pPr lvl="1"/>
            <a:r>
              <a:rPr lang="en-US" dirty="0" smtClean="0"/>
              <a:t>21 populations generally cluster into 2-3 groups based on genetics</a:t>
            </a:r>
          </a:p>
          <a:p>
            <a:pPr lvl="1"/>
            <a:r>
              <a:rPr lang="en-US" dirty="0" smtClean="0"/>
              <a:t>Historically large hatchery programs</a:t>
            </a:r>
          </a:p>
          <a:p>
            <a:pPr lvl="1"/>
            <a:endParaRPr lang="en-US" dirty="0"/>
          </a:p>
          <a:p>
            <a:r>
              <a:rPr lang="en-US" dirty="0" smtClean="0"/>
              <a:t>Hood canal harbor seals</a:t>
            </a:r>
          </a:p>
          <a:p>
            <a:pPr lvl="1"/>
            <a:r>
              <a:rPr lang="en-US" dirty="0" smtClean="0"/>
              <a:t>Visited by killer whales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4723" y="3759200"/>
            <a:ext cx="35560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707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Motivation of explicitly including spatial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Adjacent sites can be allowed</a:t>
            </a:r>
          </a:p>
          <a:p>
            <a:pPr marL="0" indent="0">
              <a:buNone/>
            </a:pPr>
            <a:r>
              <a:rPr lang="en-US" dirty="0"/>
              <a:t>t</a:t>
            </a:r>
            <a:r>
              <a:rPr lang="en-US" dirty="0" smtClean="0"/>
              <a:t>o </a:t>
            </a:r>
            <a:r>
              <a:rPr lang="en-US" dirty="0" err="1" smtClean="0"/>
              <a:t>covary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Estimated parameters greatly</a:t>
            </a:r>
          </a:p>
          <a:p>
            <a:pPr marL="0" indent="0">
              <a:buNone/>
            </a:pPr>
            <a:r>
              <a:rPr lang="en-US" dirty="0"/>
              <a:t>r</a:t>
            </a:r>
            <a:r>
              <a:rPr lang="en-US" dirty="0" smtClean="0"/>
              <a:t>educed to 2-</a:t>
            </a:r>
            <a:r>
              <a:rPr lang="en-US" dirty="0" smtClean="0"/>
              <a:t>5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457240" y="1600200"/>
            <a:ext cx="1162002" cy="4958160"/>
            <a:chOff x="6066724" y="1729277"/>
            <a:chExt cx="1162002" cy="4958160"/>
          </a:xfrm>
        </p:grpSpPr>
        <p:sp>
          <p:nvSpPr>
            <p:cNvPr id="5" name="Freeform 4"/>
            <p:cNvSpPr/>
            <p:nvPr/>
          </p:nvSpPr>
          <p:spPr>
            <a:xfrm>
              <a:off x="6309934" y="1729277"/>
              <a:ext cx="918792" cy="4958160"/>
            </a:xfrm>
            <a:custGeom>
              <a:avLst/>
              <a:gdLst>
                <a:gd name="connsiteX0" fmla="*/ 189163 w 918792"/>
                <a:gd name="connsiteY0" fmla="*/ 4958160 h 4958160"/>
                <a:gd name="connsiteX1" fmla="*/ 297256 w 918792"/>
                <a:gd name="connsiteY1" fmla="*/ 4863590 h 4958160"/>
                <a:gd name="connsiteX2" fmla="*/ 324280 w 918792"/>
                <a:gd name="connsiteY2" fmla="*/ 4836570 h 4958160"/>
                <a:gd name="connsiteX3" fmla="*/ 378326 w 918792"/>
                <a:gd name="connsiteY3" fmla="*/ 4769020 h 4958160"/>
                <a:gd name="connsiteX4" fmla="*/ 432373 w 918792"/>
                <a:gd name="connsiteY4" fmla="*/ 4674450 h 4958160"/>
                <a:gd name="connsiteX5" fmla="*/ 486419 w 918792"/>
                <a:gd name="connsiteY5" fmla="*/ 4579880 h 4958160"/>
                <a:gd name="connsiteX6" fmla="*/ 526954 w 918792"/>
                <a:gd name="connsiteY6" fmla="*/ 4539350 h 4958160"/>
                <a:gd name="connsiteX7" fmla="*/ 581001 w 918792"/>
                <a:gd name="connsiteY7" fmla="*/ 4444781 h 4958160"/>
                <a:gd name="connsiteX8" fmla="*/ 621536 w 918792"/>
                <a:gd name="connsiteY8" fmla="*/ 4377231 h 4958160"/>
                <a:gd name="connsiteX9" fmla="*/ 648559 w 918792"/>
                <a:gd name="connsiteY9" fmla="*/ 4323191 h 4958160"/>
                <a:gd name="connsiteX10" fmla="*/ 716117 w 918792"/>
                <a:gd name="connsiteY10" fmla="*/ 4201601 h 4958160"/>
                <a:gd name="connsiteX11" fmla="*/ 756652 w 918792"/>
                <a:gd name="connsiteY11" fmla="*/ 4052991 h 4958160"/>
                <a:gd name="connsiteX12" fmla="*/ 797187 w 918792"/>
                <a:gd name="connsiteY12" fmla="*/ 3917892 h 4958160"/>
                <a:gd name="connsiteX13" fmla="*/ 810698 w 918792"/>
                <a:gd name="connsiteY13" fmla="*/ 3850342 h 4958160"/>
                <a:gd name="connsiteX14" fmla="*/ 824210 w 918792"/>
                <a:gd name="connsiteY14" fmla="*/ 3769282 h 4958160"/>
                <a:gd name="connsiteX15" fmla="*/ 864745 w 918792"/>
                <a:gd name="connsiteY15" fmla="*/ 3715242 h 4958160"/>
                <a:gd name="connsiteX16" fmla="*/ 891768 w 918792"/>
                <a:gd name="connsiteY16" fmla="*/ 3593652 h 4958160"/>
                <a:gd name="connsiteX17" fmla="*/ 918792 w 918792"/>
                <a:gd name="connsiteY17" fmla="*/ 3445043 h 4958160"/>
                <a:gd name="connsiteX18" fmla="*/ 891768 w 918792"/>
                <a:gd name="connsiteY18" fmla="*/ 2823584 h 4958160"/>
                <a:gd name="connsiteX19" fmla="*/ 864745 w 918792"/>
                <a:gd name="connsiteY19" fmla="*/ 2701994 h 4958160"/>
                <a:gd name="connsiteX20" fmla="*/ 837722 w 918792"/>
                <a:gd name="connsiteY20" fmla="*/ 2647954 h 4958160"/>
                <a:gd name="connsiteX21" fmla="*/ 810698 w 918792"/>
                <a:gd name="connsiteY21" fmla="*/ 2553384 h 4958160"/>
                <a:gd name="connsiteX22" fmla="*/ 783675 w 918792"/>
                <a:gd name="connsiteY22" fmla="*/ 2485835 h 4958160"/>
                <a:gd name="connsiteX23" fmla="*/ 770164 w 918792"/>
                <a:gd name="connsiteY23" fmla="*/ 2431795 h 4958160"/>
                <a:gd name="connsiteX24" fmla="*/ 743140 w 918792"/>
                <a:gd name="connsiteY24" fmla="*/ 2391265 h 4958160"/>
                <a:gd name="connsiteX25" fmla="*/ 716117 w 918792"/>
                <a:gd name="connsiteY25" fmla="*/ 2337225 h 4958160"/>
                <a:gd name="connsiteX26" fmla="*/ 689094 w 918792"/>
                <a:gd name="connsiteY26" fmla="*/ 2296695 h 4958160"/>
                <a:gd name="connsiteX27" fmla="*/ 675582 w 918792"/>
                <a:gd name="connsiteY27" fmla="*/ 2256165 h 4958160"/>
                <a:gd name="connsiteX28" fmla="*/ 648559 w 918792"/>
                <a:gd name="connsiteY28" fmla="*/ 2188615 h 4958160"/>
                <a:gd name="connsiteX29" fmla="*/ 594512 w 918792"/>
                <a:gd name="connsiteY29" fmla="*/ 2121065 h 4958160"/>
                <a:gd name="connsiteX30" fmla="*/ 553977 w 918792"/>
                <a:gd name="connsiteY30" fmla="*/ 2040005 h 4958160"/>
                <a:gd name="connsiteX31" fmla="*/ 472908 w 918792"/>
                <a:gd name="connsiteY31" fmla="*/ 1958946 h 4958160"/>
                <a:gd name="connsiteX32" fmla="*/ 445884 w 918792"/>
                <a:gd name="connsiteY32" fmla="*/ 1931926 h 4958160"/>
                <a:gd name="connsiteX33" fmla="*/ 405349 w 918792"/>
                <a:gd name="connsiteY33" fmla="*/ 1877886 h 4958160"/>
                <a:gd name="connsiteX34" fmla="*/ 378326 w 918792"/>
                <a:gd name="connsiteY34" fmla="*/ 1837356 h 4958160"/>
                <a:gd name="connsiteX35" fmla="*/ 337791 w 918792"/>
                <a:gd name="connsiteY35" fmla="*/ 1810336 h 4958160"/>
                <a:gd name="connsiteX36" fmla="*/ 283745 w 918792"/>
                <a:gd name="connsiteY36" fmla="*/ 1715766 h 4958160"/>
                <a:gd name="connsiteX37" fmla="*/ 216186 w 918792"/>
                <a:gd name="connsiteY37" fmla="*/ 1648216 h 4958160"/>
                <a:gd name="connsiteX38" fmla="*/ 148628 w 918792"/>
                <a:gd name="connsiteY38" fmla="*/ 1567156 h 4958160"/>
                <a:gd name="connsiteX39" fmla="*/ 54047 w 918792"/>
                <a:gd name="connsiteY39" fmla="*/ 1445567 h 4958160"/>
                <a:gd name="connsiteX40" fmla="*/ 27024 w 918792"/>
                <a:gd name="connsiteY40" fmla="*/ 1405037 h 4958160"/>
                <a:gd name="connsiteX41" fmla="*/ 0 w 918792"/>
                <a:gd name="connsiteY41" fmla="*/ 1310467 h 4958160"/>
                <a:gd name="connsiteX42" fmla="*/ 13512 w 918792"/>
                <a:gd name="connsiteY42" fmla="*/ 1013248 h 4958160"/>
                <a:gd name="connsiteX43" fmla="*/ 27024 w 918792"/>
                <a:gd name="connsiteY43" fmla="*/ 972718 h 4958160"/>
                <a:gd name="connsiteX44" fmla="*/ 67558 w 918792"/>
                <a:gd name="connsiteY44" fmla="*/ 918678 h 4958160"/>
                <a:gd name="connsiteX45" fmla="*/ 81070 w 918792"/>
                <a:gd name="connsiteY45" fmla="*/ 851128 h 4958160"/>
                <a:gd name="connsiteX46" fmla="*/ 135117 w 918792"/>
                <a:gd name="connsiteY46" fmla="*/ 716028 h 4958160"/>
                <a:gd name="connsiteX47" fmla="*/ 148628 w 918792"/>
                <a:gd name="connsiteY47" fmla="*/ 675498 h 4958160"/>
                <a:gd name="connsiteX48" fmla="*/ 202675 w 918792"/>
                <a:gd name="connsiteY48" fmla="*/ 594438 h 4958160"/>
                <a:gd name="connsiteX49" fmla="*/ 229698 w 918792"/>
                <a:gd name="connsiteY49" fmla="*/ 513379 h 4958160"/>
                <a:gd name="connsiteX50" fmla="*/ 310768 w 918792"/>
                <a:gd name="connsiteY50" fmla="*/ 405299 h 4958160"/>
                <a:gd name="connsiteX51" fmla="*/ 351303 w 918792"/>
                <a:gd name="connsiteY51" fmla="*/ 351259 h 4958160"/>
                <a:gd name="connsiteX52" fmla="*/ 391838 w 918792"/>
                <a:gd name="connsiteY52" fmla="*/ 283709 h 4958160"/>
                <a:gd name="connsiteX53" fmla="*/ 472908 w 918792"/>
                <a:gd name="connsiteY53" fmla="*/ 202649 h 4958160"/>
                <a:gd name="connsiteX54" fmla="*/ 513442 w 918792"/>
                <a:gd name="connsiteY54" fmla="*/ 162119 h 4958160"/>
                <a:gd name="connsiteX55" fmla="*/ 540466 w 918792"/>
                <a:gd name="connsiteY55" fmla="*/ 135099 h 4958160"/>
                <a:gd name="connsiteX56" fmla="*/ 567489 w 918792"/>
                <a:gd name="connsiteY56" fmla="*/ 94569 h 4958160"/>
                <a:gd name="connsiteX57" fmla="*/ 608024 w 918792"/>
                <a:gd name="connsiteY57" fmla="*/ 13510 h 4958160"/>
                <a:gd name="connsiteX58" fmla="*/ 635047 w 918792"/>
                <a:gd name="connsiteY58" fmla="*/ 0 h 4958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918792" h="4958160">
                  <a:moveTo>
                    <a:pt x="189163" y="4958160"/>
                  </a:moveTo>
                  <a:cubicBezTo>
                    <a:pt x="225194" y="4926637"/>
                    <a:pt x="261669" y="4895614"/>
                    <a:pt x="297256" y="4863590"/>
                  </a:cubicBezTo>
                  <a:cubicBezTo>
                    <a:pt x="306725" y="4855069"/>
                    <a:pt x="315989" y="4846241"/>
                    <a:pt x="324280" y="4836570"/>
                  </a:cubicBezTo>
                  <a:cubicBezTo>
                    <a:pt x="343048" y="4814677"/>
                    <a:pt x="360311" y="4791537"/>
                    <a:pt x="378326" y="4769020"/>
                  </a:cubicBezTo>
                  <a:cubicBezTo>
                    <a:pt x="404873" y="4689392"/>
                    <a:pt x="373943" y="4767926"/>
                    <a:pt x="432373" y="4674450"/>
                  </a:cubicBezTo>
                  <a:cubicBezTo>
                    <a:pt x="465412" y="4621594"/>
                    <a:pt x="449228" y="4624504"/>
                    <a:pt x="486419" y="4579880"/>
                  </a:cubicBezTo>
                  <a:cubicBezTo>
                    <a:pt x="498652" y="4565202"/>
                    <a:pt x="514721" y="4554028"/>
                    <a:pt x="526954" y="4539350"/>
                  </a:cubicBezTo>
                  <a:cubicBezTo>
                    <a:pt x="555265" y="4505381"/>
                    <a:pt x="558975" y="4484422"/>
                    <a:pt x="581001" y="4444781"/>
                  </a:cubicBezTo>
                  <a:cubicBezTo>
                    <a:pt x="593755" y="4421827"/>
                    <a:pt x="608782" y="4400185"/>
                    <a:pt x="621536" y="4377231"/>
                  </a:cubicBezTo>
                  <a:cubicBezTo>
                    <a:pt x="631318" y="4359626"/>
                    <a:pt x="637884" y="4340269"/>
                    <a:pt x="648559" y="4323191"/>
                  </a:cubicBezTo>
                  <a:cubicBezTo>
                    <a:pt x="719968" y="4208950"/>
                    <a:pt x="663151" y="4334000"/>
                    <a:pt x="716117" y="4201601"/>
                  </a:cubicBezTo>
                  <a:cubicBezTo>
                    <a:pt x="746746" y="4017854"/>
                    <a:pt x="707831" y="4215708"/>
                    <a:pt x="756652" y="4052991"/>
                  </a:cubicBezTo>
                  <a:cubicBezTo>
                    <a:pt x="811457" y="3870331"/>
                    <a:pt x="723048" y="4103220"/>
                    <a:pt x="797187" y="3917892"/>
                  </a:cubicBezTo>
                  <a:cubicBezTo>
                    <a:pt x="801691" y="3895375"/>
                    <a:pt x="806590" y="3872934"/>
                    <a:pt x="810698" y="3850342"/>
                  </a:cubicBezTo>
                  <a:cubicBezTo>
                    <a:pt x="815599" y="3823391"/>
                    <a:pt x="814035" y="3794715"/>
                    <a:pt x="824210" y="3769282"/>
                  </a:cubicBezTo>
                  <a:cubicBezTo>
                    <a:pt x="832574" y="3748375"/>
                    <a:pt x="851233" y="3733255"/>
                    <a:pt x="864745" y="3715242"/>
                  </a:cubicBezTo>
                  <a:cubicBezTo>
                    <a:pt x="873753" y="3674712"/>
                    <a:pt x="884116" y="3634460"/>
                    <a:pt x="891768" y="3593652"/>
                  </a:cubicBezTo>
                  <a:cubicBezTo>
                    <a:pt x="928075" y="3400037"/>
                    <a:pt x="885795" y="3577011"/>
                    <a:pt x="918792" y="3445043"/>
                  </a:cubicBezTo>
                  <a:cubicBezTo>
                    <a:pt x="909784" y="3237890"/>
                    <a:pt x="903712" y="3030588"/>
                    <a:pt x="891768" y="2823584"/>
                  </a:cubicBezTo>
                  <a:cubicBezTo>
                    <a:pt x="889788" y="2789272"/>
                    <a:pt x="879708" y="2736904"/>
                    <a:pt x="864745" y="2701994"/>
                  </a:cubicBezTo>
                  <a:cubicBezTo>
                    <a:pt x="856811" y="2683483"/>
                    <a:pt x="845656" y="2666465"/>
                    <a:pt x="837722" y="2647954"/>
                  </a:cubicBezTo>
                  <a:cubicBezTo>
                    <a:pt x="818202" y="2602413"/>
                    <a:pt x="827841" y="2604806"/>
                    <a:pt x="810698" y="2553384"/>
                  </a:cubicBezTo>
                  <a:cubicBezTo>
                    <a:pt x="803028" y="2530378"/>
                    <a:pt x="791345" y="2508842"/>
                    <a:pt x="783675" y="2485835"/>
                  </a:cubicBezTo>
                  <a:cubicBezTo>
                    <a:pt x="777803" y="2468220"/>
                    <a:pt x="777479" y="2448861"/>
                    <a:pt x="770164" y="2431795"/>
                  </a:cubicBezTo>
                  <a:cubicBezTo>
                    <a:pt x="763767" y="2416870"/>
                    <a:pt x="751197" y="2405363"/>
                    <a:pt x="743140" y="2391265"/>
                  </a:cubicBezTo>
                  <a:cubicBezTo>
                    <a:pt x="733147" y="2373779"/>
                    <a:pt x="726110" y="2354711"/>
                    <a:pt x="716117" y="2337225"/>
                  </a:cubicBezTo>
                  <a:cubicBezTo>
                    <a:pt x="708060" y="2323127"/>
                    <a:pt x="696356" y="2311218"/>
                    <a:pt x="689094" y="2296695"/>
                  </a:cubicBezTo>
                  <a:cubicBezTo>
                    <a:pt x="682725" y="2283958"/>
                    <a:pt x="680583" y="2269499"/>
                    <a:pt x="675582" y="2256165"/>
                  </a:cubicBezTo>
                  <a:cubicBezTo>
                    <a:pt x="667066" y="2233458"/>
                    <a:pt x="659406" y="2210306"/>
                    <a:pt x="648559" y="2188615"/>
                  </a:cubicBezTo>
                  <a:cubicBezTo>
                    <a:pt x="631514" y="2154528"/>
                    <a:pt x="619648" y="2146197"/>
                    <a:pt x="594512" y="2121065"/>
                  </a:cubicBezTo>
                  <a:cubicBezTo>
                    <a:pt x="581991" y="2083504"/>
                    <a:pt x="581918" y="2071434"/>
                    <a:pt x="553977" y="2040005"/>
                  </a:cubicBezTo>
                  <a:cubicBezTo>
                    <a:pt x="528587" y="2011445"/>
                    <a:pt x="499931" y="1985966"/>
                    <a:pt x="472908" y="1958946"/>
                  </a:cubicBezTo>
                  <a:cubicBezTo>
                    <a:pt x="463900" y="1949939"/>
                    <a:pt x="453528" y="1942116"/>
                    <a:pt x="445884" y="1931926"/>
                  </a:cubicBezTo>
                  <a:cubicBezTo>
                    <a:pt x="432372" y="1913913"/>
                    <a:pt x="418438" y="1896209"/>
                    <a:pt x="405349" y="1877886"/>
                  </a:cubicBezTo>
                  <a:cubicBezTo>
                    <a:pt x="395910" y="1864673"/>
                    <a:pt x="389808" y="1848837"/>
                    <a:pt x="378326" y="1837356"/>
                  </a:cubicBezTo>
                  <a:cubicBezTo>
                    <a:pt x="366843" y="1825874"/>
                    <a:pt x="351303" y="1819343"/>
                    <a:pt x="337791" y="1810336"/>
                  </a:cubicBezTo>
                  <a:cubicBezTo>
                    <a:pt x="323246" y="1781249"/>
                    <a:pt x="306025" y="1741226"/>
                    <a:pt x="283745" y="1715766"/>
                  </a:cubicBezTo>
                  <a:cubicBezTo>
                    <a:pt x="262773" y="1691801"/>
                    <a:pt x="216186" y="1648216"/>
                    <a:pt x="216186" y="1648216"/>
                  </a:cubicBezTo>
                  <a:cubicBezTo>
                    <a:pt x="147688" y="1511235"/>
                    <a:pt x="233506" y="1660510"/>
                    <a:pt x="148628" y="1567156"/>
                  </a:cubicBezTo>
                  <a:cubicBezTo>
                    <a:pt x="114085" y="1529164"/>
                    <a:pt x="82532" y="1488290"/>
                    <a:pt x="54047" y="1445567"/>
                  </a:cubicBezTo>
                  <a:cubicBezTo>
                    <a:pt x="45039" y="1432057"/>
                    <a:pt x="34286" y="1419560"/>
                    <a:pt x="27024" y="1405037"/>
                  </a:cubicBezTo>
                  <a:cubicBezTo>
                    <a:pt x="17332" y="1385654"/>
                    <a:pt x="4330" y="1327783"/>
                    <a:pt x="0" y="1310467"/>
                  </a:cubicBezTo>
                  <a:cubicBezTo>
                    <a:pt x="4504" y="1211394"/>
                    <a:pt x="5602" y="1112107"/>
                    <a:pt x="13512" y="1013248"/>
                  </a:cubicBezTo>
                  <a:cubicBezTo>
                    <a:pt x="14648" y="999052"/>
                    <a:pt x="19958" y="985082"/>
                    <a:pt x="27024" y="972718"/>
                  </a:cubicBezTo>
                  <a:cubicBezTo>
                    <a:pt x="38197" y="953168"/>
                    <a:pt x="54047" y="936691"/>
                    <a:pt x="67558" y="918678"/>
                  </a:cubicBezTo>
                  <a:cubicBezTo>
                    <a:pt x="72062" y="896161"/>
                    <a:pt x="75500" y="873405"/>
                    <a:pt x="81070" y="851128"/>
                  </a:cubicBezTo>
                  <a:cubicBezTo>
                    <a:pt x="91318" y="810141"/>
                    <a:pt x="122955" y="746429"/>
                    <a:pt x="135117" y="716028"/>
                  </a:cubicBezTo>
                  <a:cubicBezTo>
                    <a:pt x="140406" y="702806"/>
                    <a:pt x="141711" y="687946"/>
                    <a:pt x="148628" y="675498"/>
                  </a:cubicBezTo>
                  <a:cubicBezTo>
                    <a:pt x="164401" y="647110"/>
                    <a:pt x="202675" y="594438"/>
                    <a:pt x="202675" y="594438"/>
                  </a:cubicBezTo>
                  <a:cubicBezTo>
                    <a:pt x="211683" y="567418"/>
                    <a:pt x="212608" y="536163"/>
                    <a:pt x="229698" y="513379"/>
                  </a:cubicBezTo>
                  <a:lnTo>
                    <a:pt x="310768" y="405299"/>
                  </a:lnTo>
                  <a:cubicBezTo>
                    <a:pt x="324280" y="387286"/>
                    <a:pt x="339717" y="370567"/>
                    <a:pt x="351303" y="351259"/>
                  </a:cubicBezTo>
                  <a:cubicBezTo>
                    <a:pt x="364815" y="328742"/>
                    <a:pt x="375208" y="304032"/>
                    <a:pt x="391838" y="283709"/>
                  </a:cubicBezTo>
                  <a:cubicBezTo>
                    <a:pt x="416039" y="254134"/>
                    <a:pt x="445885" y="229669"/>
                    <a:pt x="472908" y="202649"/>
                  </a:cubicBezTo>
                  <a:lnTo>
                    <a:pt x="513442" y="162119"/>
                  </a:lnTo>
                  <a:cubicBezTo>
                    <a:pt x="522450" y="153112"/>
                    <a:pt x="533400" y="145698"/>
                    <a:pt x="540466" y="135099"/>
                  </a:cubicBezTo>
                  <a:cubicBezTo>
                    <a:pt x="549474" y="121589"/>
                    <a:pt x="560227" y="109092"/>
                    <a:pt x="567489" y="94569"/>
                  </a:cubicBezTo>
                  <a:cubicBezTo>
                    <a:pt x="589468" y="50617"/>
                    <a:pt x="569302" y="52227"/>
                    <a:pt x="608024" y="13510"/>
                  </a:cubicBezTo>
                  <a:cubicBezTo>
                    <a:pt x="615145" y="6389"/>
                    <a:pt x="626039" y="4503"/>
                    <a:pt x="635047" y="0"/>
                  </a:cubicBezTo>
                </a:path>
              </a:pathLst>
            </a:custGeom>
            <a:ln w="635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6472074" y="1837356"/>
              <a:ext cx="243210" cy="216159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6066724" y="2802951"/>
              <a:ext cx="243210" cy="216159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6610963" y="3705522"/>
              <a:ext cx="243210" cy="216159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6944982" y="5335773"/>
              <a:ext cx="243210" cy="216159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6350469" y="6457767"/>
              <a:ext cx="243210" cy="216159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7113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2428</TotalTime>
  <Words>2358</Words>
  <Application>Microsoft Macintosh PowerPoint</Application>
  <PresentationFormat>On-screen Show (4:3)</PresentationFormat>
  <Paragraphs>371</Paragraphs>
  <Slides>50</Slides>
  <Notes>2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2" baseType="lpstr">
      <vt:lpstr>Office Theme</vt:lpstr>
      <vt:lpstr>Equation</vt:lpstr>
      <vt:lpstr>Lecture 13: Fitting spatial + space-time models</vt:lpstr>
      <vt:lpstr>What we’ve learned so far</vt:lpstr>
      <vt:lpstr>Response generally the same variable (not separate species)</vt:lpstr>
      <vt:lpstr>Multivariate approach with MARSS</vt:lpstr>
      <vt:lpstr>Constraints on constraints</vt:lpstr>
      <vt:lpstr>Multivariate approach with DFA</vt:lpstr>
      <vt:lpstr>Potential problems with both the MARSS and DFA approach</vt:lpstr>
      <vt:lpstr>Are there biological mechanisms that may explain this?</vt:lpstr>
      <vt:lpstr>Motivation of explicitly including spatial structure</vt:lpstr>
      <vt:lpstr>Types of spatial data</vt:lpstr>
      <vt:lpstr>Computationally convenient approaches</vt:lpstr>
      <vt:lpstr>CAR models (Besag 1991)</vt:lpstr>
      <vt:lpstr>PowerPoint Presentation</vt:lpstr>
      <vt:lpstr>PowerPoint Presentation</vt:lpstr>
      <vt:lpstr>SAR models</vt:lpstr>
      <vt:lpstr>Commonalities of both approaches</vt:lpstr>
      <vt:lpstr>Problems with these approaches</vt:lpstr>
      <vt:lpstr>Alternative to CAR &amp; SAR: model elements of Q as functions</vt:lpstr>
      <vt:lpstr>Next specify spatial covariance function (aka “kernel”)</vt:lpstr>
      <vt:lpstr>PowerPoint Presentation</vt:lpstr>
      <vt:lpstr>PowerPoint Presentation</vt:lpstr>
      <vt:lpstr>PowerPoint Presentation</vt:lpstr>
      <vt:lpstr>Considerations for time series models</vt:lpstr>
      <vt:lpstr>Model-based geostatistical approaches</vt:lpstr>
      <vt:lpstr>Method 1: using gls()</vt:lpstr>
      <vt:lpstr>PowerPoint Presentation</vt:lpstr>
      <vt:lpstr>PowerPoint Presentation</vt:lpstr>
      <vt:lpstr>We can use AIC to evaluate different correlation structures</vt:lpstr>
      <vt:lpstr>Diagnostics: fitting variograms</vt:lpstr>
      <vt:lpstr>Exponential variogram</vt:lpstr>
      <vt:lpstr>Gaussian variogram</vt:lpstr>
      <vt:lpstr>Extensions of these models</vt:lpstr>
      <vt:lpstr>Method 2: spBayes</vt:lpstr>
      <vt:lpstr>Example with WA SWE data</vt:lpstr>
      <vt:lpstr>Coefficients need to be extracted</vt:lpstr>
      <vt:lpstr>Standard MCMC diagnostics</vt:lpstr>
      <vt:lpstr>Other spatial models in spBayes</vt:lpstr>
      <vt:lpstr>Method 3: models in INLA</vt:lpstr>
      <vt:lpstr>Motivation of INLA</vt:lpstr>
      <vt:lpstr>Varying spatial fields example: eulachon-shrimp bycatch</vt:lpstr>
      <vt:lpstr>INLA’s approximation: SNOTEL data</vt:lpstr>
      <vt:lpstr>Estimation done via maximum likelihood</vt:lpstr>
      <vt:lpstr>Projecting INLA estimates to surface</vt:lpstr>
      <vt:lpstr>Fixed effect (factor) estimates</vt:lpstr>
      <vt:lpstr>Spatial SWE fields by year</vt:lpstr>
      <vt:lpstr>Additional output / diagnostics</vt:lpstr>
      <vt:lpstr>Method 4: writing models ourselves in JAGS</vt:lpstr>
      <vt:lpstr>Modification for spatial model (gaussian)</vt:lpstr>
      <vt:lpstr>How do we want to model random effects? </vt:lpstr>
      <vt:lpstr>Examples of recent NOAA work </vt:lpstr>
    </vt:vector>
  </TitlesOfParts>
  <Company>NOAA/NMFS/NWFSC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Fitting spatial + space-time models</dc:title>
  <dc:creator>Eric Ward</dc:creator>
  <cp:lastModifiedBy>Eric Ward</cp:lastModifiedBy>
  <cp:revision>49</cp:revision>
  <dcterms:created xsi:type="dcterms:W3CDTF">2015-02-15T21:44:00Z</dcterms:created>
  <dcterms:modified xsi:type="dcterms:W3CDTF">2015-02-17T22:42:21Z</dcterms:modified>
</cp:coreProperties>
</file>

<file path=docProps/thumbnail.jpeg>
</file>